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7" r:id="rId2"/>
    <p:sldId id="468" r:id="rId3"/>
    <p:sldId id="492" r:id="rId4"/>
    <p:sldId id="493" r:id="rId5"/>
    <p:sldId id="498" r:id="rId6"/>
    <p:sldId id="528" r:id="rId7"/>
    <p:sldId id="514" r:id="rId8"/>
    <p:sldId id="534" r:id="rId9"/>
  </p:sldIdLst>
  <p:sldSz cx="12192000" cy="6858000"/>
  <p:notesSz cx="12192000" cy="6858000"/>
  <p:defaultTextStyle>
    <a:defPPr>
      <a:defRPr lang="cs-CZ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nych Tomáš" initials="HT" lastIdx="9" clrIdx="0">
    <p:extLst>
      <p:ext uri="{19B8F6BF-5375-455C-9EA6-DF929625EA0E}">
        <p15:presenceInfo xmlns:p15="http://schemas.microsoft.com/office/powerpoint/2012/main" userId="S-1-5-21-3666577045-2336708412-2453147244-383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050" autoAdjust="0"/>
    <p:restoredTop sz="94682"/>
  </p:normalViewPr>
  <p:slideViewPr>
    <p:cSldViewPr>
      <p:cViewPr varScale="1">
        <p:scale>
          <a:sx n="106" d="100"/>
          <a:sy n="106" d="100"/>
        </p:scale>
        <p:origin x="15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10AF92-BAF4-467A-B8EB-6AA321FA7D6F}" type="datetimeFigureOut">
              <a:rPr lang="cs-CZ" smtClean="0"/>
              <a:t>07.07.2025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BDE25-3CBF-41C1-990F-95ED7CE4206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3809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BDE25-3CBF-41C1-990F-95ED7CE42065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2878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8898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00953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4666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DD827-8A1D-FF6A-F971-C18C8E7D1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3435C026-7DBA-539F-FD0F-7C7AF6AF1C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CB1BC784-0238-DB4A-6A7A-A801BD11DC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D02A425-F86F-5102-4D94-9FE0C671FC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46249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8290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6566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3E10DC-5216-3C58-322F-1B4E6A50F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B62D612-343F-1FE1-11E5-32374B5102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B64EAC51-142B-7A43-D2D5-8B367D5CF0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398A998-0FF8-2496-490D-80A8F6A4E3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3936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Úvodní sníme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cs-CZ"/>
              <a:t>Kliknutím můžete upravit styl předlohy.</a:t>
            </a:r>
            <a:endParaRPr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Nadpis a obsah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Záhlaví části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cs-CZ"/>
              <a:t>Upravte styly předlohy textu.</a:t>
            </a:r>
            <a:endParaRPr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Dva obsah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Porovnání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cs-CZ"/>
              <a:t>Upravte styly předlohy textu.</a:t>
            </a:r>
            <a:endParaRPr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cs-CZ"/>
              <a:t>Upravte styly předlohy textu.</a:t>
            </a:r>
            <a:endParaRPr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Jenom nadpis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Prázdný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Obsah s titulkem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cs-CZ"/>
              <a:t>Upravte styly předlohy textu.</a:t>
            </a:r>
            <a:endParaRPr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Obrázek s titulkem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cs-CZ"/>
              <a:t>Upravte styly předlohy textu.</a:t>
            </a:r>
            <a:endParaRPr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Nadpis a svislý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Svislý nadpis a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cs-CZ"/>
              <a:t>Kliknutím lze upravit styl.</a:t>
            </a:r>
            <a:endParaRPr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cs-CZ"/>
              <a:t>Upravte styly předlohy textu.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6796B84-A38F-4875-AA41-58958214645B}" type="datetimeFigureOut">
              <a:rPr lang="cs-CZ"/>
              <a:t>07.07.2025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6FBEA86-A62C-48A4-B23C-39EA92727DF1}" type="slidenum">
              <a:rPr lang="cs-CZ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5291288" y="188640"/>
            <a:ext cx="1225230" cy="1706301"/>
          </a:xfrm>
          <a:prstGeom prst="rect">
            <a:avLst/>
          </a:prstGeom>
        </p:spPr>
      </p:pic>
      <p:sp>
        <p:nvSpPr>
          <p:cNvPr id="8" name="Nadpis 1"/>
          <p:cNvSpPr txBox="1"/>
          <p:nvPr/>
        </p:nvSpPr>
        <p:spPr bwMode="auto">
          <a:xfrm>
            <a:off x="839416" y="2020580"/>
            <a:ext cx="10945216" cy="21285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6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cs-CZ" sz="2800" dirty="0">
                <a:solidFill>
                  <a:srgbClr val="002060"/>
                </a:solidFill>
                <a:latin typeface="Arial Black"/>
                <a:ea typeface="Tahoma"/>
                <a:cs typeface="Arial Black"/>
              </a:rPr>
              <a:t>KONCEPCE POŽÁRNÍ PREVENCE A BUDOVÁNÍ KAPACIT PRO BOJ S LESNÍMI POŽÁRY</a:t>
            </a:r>
          </a:p>
          <a:p>
            <a:pPr algn="ctr">
              <a:defRPr/>
            </a:pPr>
            <a:endParaRPr lang="cs-CZ" sz="2800" b="1" dirty="0">
              <a:solidFill>
                <a:srgbClr val="002060"/>
              </a:solidFill>
              <a:latin typeface="Arial Black"/>
              <a:ea typeface="Tahoma"/>
              <a:cs typeface="Arial Black"/>
            </a:endParaRPr>
          </a:p>
          <a:p>
            <a:pPr algn="ctr">
              <a:defRPr/>
            </a:pPr>
            <a:r>
              <a:rPr lang="cs-CZ" sz="2800" b="1" dirty="0">
                <a:solidFill>
                  <a:srgbClr val="002060"/>
                </a:solidFill>
                <a:latin typeface="Arial Black"/>
                <a:ea typeface="Tahoma"/>
                <a:cs typeface="Arial Black"/>
              </a:rPr>
              <a:t>Novela zákona č. 133/1985 Sb., o požární ochraně</a:t>
            </a:r>
          </a:p>
        </p:txBody>
      </p:sp>
      <p:sp>
        <p:nvSpPr>
          <p:cNvPr id="11" name="Podnadpis 2"/>
          <p:cNvSpPr txBox="1"/>
          <p:nvPr/>
        </p:nvSpPr>
        <p:spPr bwMode="auto">
          <a:xfrm>
            <a:off x="188752" y="5229200"/>
            <a:ext cx="9149982" cy="941277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b="1" dirty="0">
                <a:solidFill>
                  <a:schemeClr val="tx1"/>
                </a:solidFill>
                <a:latin typeface="Arial"/>
              </a:rPr>
              <a:t>genmjr. Ing. Petr Ošlejšek, Ph.D.</a:t>
            </a:r>
            <a:endParaRPr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sz="2200" dirty="0">
                <a:solidFill>
                  <a:schemeClr val="tx1"/>
                </a:solidFill>
                <a:latin typeface="Arial"/>
              </a:rPr>
              <a:t>náměstek generálního ředitele Hasičského záchranného sboru ČR</a:t>
            </a:r>
            <a:endParaRPr dirty="0">
              <a:solidFill>
                <a:schemeClr val="tx1"/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8269072" y="3402088"/>
            <a:ext cx="3922928" cy="345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595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224111" y="3402088"/>
            <a:ext cx="3922928" cy="3455912"/>
          </a:xfrm>
          <a:prstGeom prst="rect">
            <a:avLst/>
          </a:prstGeom>
        </p:spPr>
      </p:pic>
      <p:sp>
        <p:nvSpPr>
          <p:cNvPr id="6" name="Nadpis 1"/>
          <p:cNvSpPr txBox="1"/>
          <p:nvPr/>
        </p:nvSpPr>
        <p:spPr bwMode="auto">
          <a:xfrm>
            <a:off x="0" y="0"/>
            <a:ext cx="12192000" cy="1035475"/>
          </a:xfrm>
          <a:prstGeom prst="rect">
            <a:avLst/>
          </a:prstGeom>
          <a:solidFill>
            <a:srgbClr val="14214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cs-CZ"/>
            </a:defPPr>
            <a:lvl1pPr>
              <a:lnSpc>
                <a:spcPct val="90000"/>
              </a:lnSpc>
              <a:spcBef>
                <a:spcPts val="0"/>
              </a:spcBef>
              <a:buNone/>
              <a:defRPr sz="3200" b="1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>
              <a:defRPr/>
            </a:pPr>
            <a:r>
              <a:rPr lang="cs-CZ" dirty="0"/>
              <a:t>Závěry z požáru v Národním parku České Švýcarsko</a:t>
            </a:r>
            <a:endParaRPr lang="en-AU" dirty="0"/>
          </a:p>
        </p:txBody>
      </p:sp>
      <p:sp>
        <p:nvSpPr>
          <p:cNvPr id="2" name="Obdélník 1"/>
          <p:cNvSpPr/>
          <p:nvPr/>
        </p:nvSpPr>
        <p:spPr>
          <a:xfrm>
            <a:off x="263352" y="1124744"/>
            <a:ext cx="9793088" cy="3013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VÝZVY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Nutná zásadní změna v pojetí požární bezpečnosti v národních parcích a lesích obecně (přístup, protipožární bariéry, hasební voda, včasná detekce)</a:t>
            </a:r>
          </a:p>
          <a:p>
            <a:pPr marL="1257300" lvl="2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Revize zákona o požární ochraně – současná požární ochrana je primárně zaměřena na budovy</a:t>
            </a:r>
          </a:p>
          <a:p>
            <a:pPr marL="1257300" lvl="2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Potřeba přehodnocení a upřesnění pravidel pro vlastníky lesů</a:t>
            </a:r>
          </a:p>
          <a:p>
            <a:pPr marL="1257300" lvl="2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Potřeba jednotného systému řízení rizik lesních požárů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59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224111" y="3402088"/>
            <a:ext cx="3922928" cy="3455912"/>
          </a:xfrm>
          <a:prstGeom prst="rect">
            <a:avLst/>
          </a:prstGeom>
        </p:spPr>
      </p:pic>
      <p:sp>
        <p:nvSpPr>
          <p:cNvPr id="6" name="Nadpis 1"/>
          <p:cNvSpPr txBox="1"/>
          <p:nvPr/>
        </p:nvSpPr>
        <p:spPr bwMode="auto">
          <a:xfrm>
            <a:off x="-36067" y="0"/>
            <a:ext cx="12192000" cy="1035475"/>
          </a:xfrm>
          <a:prstGeom prst="rect">
            <a:avLst/>
          </a:prstGeom>
          <a:solidFill>
            <a:srgbClr val="14214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cs-CZ"/>
            </a:defPPr>
            <a:lvl1pPr>
              <a:lnSpc>
                <a:spcPct val="90000"/>
              </a:lnSpc>
              <a:spcBef>
                <a:spcPts val="0"/>
              </a:spcBef>
              <a:buNone/>
              <a:defRPr sz="3200" b="1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>
              <a:defRPr/>
            </a:pPr>
            <a:r>
              <a:rPr lang="cs-CZ" dirty="0"/>
              <a:t>Závěry z požáru v Národním parku České Švýcarsko</a:t>
            </a:r>
            <a:endParaRPr lang="en-AU" dirty="0"/>
          </a:p>
        </p:txBody>
      </p:sp>
      <p:sp>
        <p:nvSpPr>
          <p:cNvPr id="2" name="Obdélník 1"/>
          <p:cNvSpPr/>
          <p:nvPr/>
        </p:nvSpPr>
        <p:spPr>
          <a:xfrm>
            <a:off x="263352" y="1124744"/>
            <a:ext cx="10297144" cy="4499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VÝZVY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Potřeba komplexních změn požární ochrany v národních parcích (obecně ve velkých lesních oblastech) </a:t>
            </a:r>
          </a:p>
          <a:p>
            <a:pPr lvl="1">
              <a:lnSpc>
                <a:spcPct val="120000"/>
              </a:lnSpc>
              <a:defRPr/>
            </a:pPr>
            <a:endParaRPr lang="cs-C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Potřeba včasné detekce lesních požárů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Vytvoření požárních pásů omezujících šíření požáru nebo zabraňujících přenesení požárů na stavby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Zajištění přístupových komunikací pro požární techniku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Zajištění zdrojů požární vody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Zajištění dokumentace zdolávání požárů v lesích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Vytvoření kapacit pro pozemní a letecké hašení požárů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Posílení přeshraniční spolupráce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31E9749-BAE9-35FD-5EF6-5691F76B20E2}"/>
              </a:ext>
            </a:extLst>
          </p:cNvPr>
          <p:cNvSpPr/>
          <p:nvPr/>
        </p:nvSpPr>
        <p:spPr>
          <a:xfrm>
            <a:off x="695400" y="1498700"/>
            <a:ext cx="9793088" cy="77817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474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224111" y="3402088"/>
            <a:ext cx="3922928" cy="3455912"/>
          </a:xfrm>
          <a:prstGeom prst="rect">
            <a:avLst/>
          </a:prstGeom>
        </p:spPr>
      </p:pic>
      <p:sp>
        <p:nvSpPr>
          <p:cNvPr id="6" name="Nadpis 1"/>
          <p:cNvSpPr txBox="1"/>
          <p:nvPr/>
        </p:nvSpPr>
        <p:spPr bwMode="auto">
          <a:xfrm>
            <a:off x="0" y="0"/>
            <a:ext cx="12192000" cy="1035475"/>
          </a:xfrm>
          <a:prstGeom prst="rect">
            <a:avLst/>
          </a:prstGeom>
          <a:solidFill>
            <a:srgbClr val="14214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cs-CZ"/>
            </a:defPPr>
            <a:lvl1pPr>
              <a:lnSpc>
                <a:spcPct val="90000"/>
              </a:lnSpc>
              <a:spcBef>
                <a:spcPts val="0"/>
              </a:spcBef>
              <a:buNone/>
              <a:defRPr sz="3200" b="1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>
              <a:defRPr/>
            </a:pPr>
            <a:r>
              <a:rPr lang="cs-CZ" dirty="0"/>
              <a:t>Formalizace závěrů z požáru v NP – definice „STRATEGIE“</a:t>
            </a:r>
            <a:endParaRPr lang="en-AU" dirty="0"/>
          </a:p>
        </p:txBody>
      </p:sp>
      <p:sp>
        <p:nvSpPr>
          <p:cNvPr id="2" name="Obdélník 1"/>
          <p:cNvSpPr/>
          <p:nvPr/>
        </p:nvSpPr>
        <p:spPr>
          <a:xfrm>
            <a:off x="263352" y="1035475"/>
            <a:ext cx="10585176" cy="5606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2000" b="1" dirty="0"/>
              <a:t>Analýza okolností požáru v Národním parku České Švýcarsko </a:t>
            </a:r>
            <a:r>
              <a:rPr lang="cs-CZ" sz="2000" i="1" dirty="0"/>
              <a:t>/MV GŘ HZS ČR, 29.9.2022/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cs-CZ" sz="1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Požár v Národním parku České Švýcarsko a jeho dopad do připravenosti České republiky na mimořádné události způsobené změnou klimatu </a:t>
            </a:r>
          </a:p>
          <a:p>
            <a:pPr>
              <a:lnSpc>
                <a:spcPct val="120000"/>
              </a:lnSpc>
              <a:defRPr/>
            </a:pPr>
            <a:r>
              <a:rPr lang="cs-CZ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/Materiál pro BRS – Usnesení č. 26 ze dne 7. 12. 2022/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cs-CZ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b="1" dirty="0">
                <a:latin typeface="Arial" panose="020B0604020202020204" pitchFamily="34" charset="0"/>
                <a:cs typeface="Times New Roman" panose="02020603050405020304" pitchFamily="18" charset="0"/>
              </a:rPr>
              <a:t>Koncepce zvýšení požární ochrany v lesích se zaměřením na požární prevenci a budování kapacit na hašení lesních požárů 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/Materiál pro BRS – Usnesení č. 31 ze dne 21. 9. 2023/</a:t>
            </a:r>
          </a:p>
          <a:p>
            <a:pPr>
              <a:lnSpc>
                <a:spcPct val="120000"/>
              </a:lnSpc>
              <a:defRPr/>
            </a:pPr>
            <a:endParaRPr lang="cs-CZ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cs-CZ" i="1" dirty="0">
                <a:latin typeface="Arial" panose="020B0604020202020204" pitchFamily="34" charset="0"/>
                <a:cs typeface="Times New Roman" panose="02020603050405020304" pitchFamily="18" charset="0"/>
              </a:rPr>
              <a:t>Projekty: </a:t>
            </a:r>
          </a:p>
          <a:p>
            <a:pPr marL="457200" indent="-457200">
              <a:lnSpc>
                <a:spcPct val="120000"/>
              </a:lnSpc>
              <a:buAutoNum type="arabicPeriod"/>
              <a:defRPr/>
            </a:pPr>
            <a:r>
              <a:rPr lang="cs-CZ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TSI DG REFORM “Prevence přírodních požárů a budování kapacit v Chorvatsku,  České republice, Německu a Slovinsku.</a:t>
            </a:r>
            <a:r>
              <a:rPr lang="cs-CZ" sz="2000" i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</a:p>
          <a:p>
            <a:pPr marL="457200" indent="-457200">
              <a:lnSpc>
                <a:spcPct val="120000"/>
              </a:lnSpc>
              <a:buAutoNum type="arabicPeriod"/>
              <a:defRPr/>
            </a:pPr>
            <a:r>
              <a:rPr lang="cs-CZ" sz="2000" i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Resc EU – AFFF – H CZ – modul hašení lesních požárů vrtulníky</a:t>
            </a:r>
          </a:p>
          <a:p>
            <a:pPr lvl="1">
              <a:lnSpc>
                <a:spcPct val="120000"/>
              </a:lnSpc>
              <a:defRPr/>
            </a:pPr>
            <a:r>
              <a:rPr lang="cs-CZ" sz="2000" i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RESC EU – transition - modul hašení lesních požárů vrtulníky</a:t>
            </a:r>
          </a:p>
          <a:p>
            <a:pPr lvl="1">
              <a:lnSpc>
                <a:spcPct val="120000"/>
              </a:lnSpc>
              <a:defRPr/>
            </a:pPr>
            <a:r>
              <a:rPr lang="cs-CZ" sz="2000" i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DG ECHO – Systémy pro detekci lesních požárů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569180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4D2851A7-E3F3-F427-1810-9B599B4612A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" name="Obdélník 16">
            <a:extLst>
              <a:ext uri="{FF2B5EF4-FFF2-40B4-BE49-F238E27FC236}">
                <a16:creationId xmlns:a16="http://schemas.microsoft.com/office/drawing/2014/main" id="{275B917F-2610-257C-0E69-32690892C255}"/>
              </a:ext>
            </a:extLst>
          </p:cNvPr>
          <p:cNvSpPr/>
          <p:nvPr/>
        </p:nvSpPr>
        <p:spPr>
          <a:xfrm>
            <a:off x="1559496" y="3087269"/>
            <a:ext cx="9361040" cy="265555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D1E63A91-BF7B-FE8D-0E9C-AF3952FA4AEA}"/>
              </a:ext>
            </a:extLst>
          </p:cNvPr>
          <p:cNvSpPr txBox="1"/>
          <p:nvPr/>
        </p:nvSpPr>
        <p:spPr bwMode="auto">
          <a:xfrm>
            <a:off x="-59668" y="-42216"/>
            <a:ext cx="12311336" cy="1035475"/>
          </a:xfrm>
          <a:prstGeom prst="rect">
            <a:avLst/>
          </a:prstGeom>
          <a:solidFill>
            <a:srgbClr val="14214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cs-CZ"/>
            </a:defPPr>
            <a:lvl1pPr>
              <a:lnSpc>
                <a:spcPct val="90000"/>
              </a:lnSpc>
              <a:spcBef>
                <a:spcPts val="0"/>
              </a:spcBef>
              <a:buNone/>
              <a:defRPr sz="3200" b="1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>
              <a:defRPr/>
            </a:pPr>
            <a:r>
              <a:rPr lang="cs-CZ" b="1" cap="al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Strategie požární prevence a budování kapacit </a:t>
            </a:r>
            <a:endParaRPr lang="en-A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576D055-3105-2455-FC31-3389B54EEEB8}"/>
              </a:ext>
            </a:extLst>
          </p:cNvPr>
          <p:cNvSpPr txBox="1"/>
          <p:nvPr/>
        </p:nvSpPr>
        <p:spPr>
          <a:xfrm>
            <a:off x="206826" y="2321362"/>
            <a:ext cx="1584176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Aktuální stav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6B57FFF-81FF-E8D2-436A-6646202B1A22}"/>
              </a:ext>
            </a:extLst>
          </p:cNvPr>
          <p:cNvSpPr txBox="1"/>
          <p:nvPr/>
        </p:nvSpPr>
        <p:spPr bwMode="auto">
          <a:xfrm>
            <a:off x="8927100" y="2147867"/>
            <a:ext cx="3024336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Nový koncept prevence lesních požárů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6BB9317-431F-E904-0D97-ECC99825793A}"/>
              </a:ext>
            </a:extLst>
          </p:cNvPr>
          <p:cNvSpPr txBox="1"/>
          <p:nvPr/>
        </p:nvSpPr>
        <p:spPr bwMode="auto">
          <a:xfrm>
            <a:off x="7376995" y="3230995"/>
            <a:ext cx="345638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i="1" dirty="0">
                <a:latin typeface="Arial" panose="020B0604020202020204" pitchFamily="34" charset="0"/>
                <a:cs typeface="Arial" panose="020B0604020202020204" pitchFamily="34" charset="0"/>
              </a:rPr>
              <a:t>„Velká novela“ zákona o požární ochraně – lesní porosty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DB1B548-4174-F033-7B97-534C341FC5DF}"/>
              </a:ext>
            </a:extLst>
          </p:cNvPr>
          <p:cNvSpPr txBox="1"/>
          <p:nvPr/>
        </p:nvSpPr>
        <p:spPr bwMode="auto">
          <a:xfrm>
            <a:off x="2207568" y="2102056"/>
            <a:ext cx="6546743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TSI DG REFORM “Prevence přírodních požárů a budování kapacit v Chorvatsku, České republice, Německu a Slovinsku.</a:t>
            </a:r>
            <a:r>
              <a:rPr lang="cs-CZ" b="1" i="1" cap="all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endParaRPr lang="cs-CZ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5417DDF3-A9F2-8099-A139-D060A265E910}"/>
              </a:ext>
            </a:extLst>
          </p:cNvPr>
          <p:cNvSpPr txBox="1"/>
          <p:nvPr/>
        </p:nvSpPr>
        <p:spPr bwMode="auto">
          <a:xfrm>
            <a:off x="1061322" y="1352522"/>
            <a:ext cx="8856984" cy="36933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tabLst>
                <a:tab pos="539750" algn="l"/>
                <a:tab pos="756285" algn="l"/>
                <a:tab pos="972185" algn="l"/>
              </a:tabLst>
            </a:pPr>
            <a:r>
              <a:rPr lang="cs-CZ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Mandát: Usnesení Bezpečnostní rady státu (2022)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852A4F67-A71D-93EC-276C-394E2795F964}"/>
              </a:ext>
            </a:extLst>
          </p:cNvPr>
          <p:cNvSpPr txBox="1"/>
          <p:nvPr/>
        </p:nvSpPr>
        <p:spPr bwMode="auto">
          <a:xfrm>
            <a:off x="1061322" y="5932387"/>
            <a:ext cx="6330822" cy="369332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tabLst>
                <a:tab pos="539750" algn="l"/>
                <a:tab pos="756285" algn="l"/>
                <a:tab pos="972185" algn="l"/>
              </a:tabLst>
            </a:pPr>
            <a:r>
              <a:rPr lang="cs-CZ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Hodnocení Strategie ze strany UCPM poradní mise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17F7FAA-4831-B72A-A950-2AE468D816F2}"/>
              </a:ext>
            </a:extLst>
          </p:cNvPr>
          <p:cNvSpPr txBox="1"/>
          <p:nvPr/>
        </p:nvSpPr>
        <p:spPr bwMode="auto">
          <a:xfrm>
            <a:off x="8217620" y="4170397"/>
            <a:ext cx="255241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rescEU letka CZ GFFF – H 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8E7DECE0-4D4C-D7D5-A7C9-EE2E4C3FE39F}"/>
              </a:ext>
            </a:extLst>
          </p:cNvPr>
          <p:cNvSpPr txBox="1"/>
          <p:nvPr/>
        </p:nvSpPr>
        <p:spPr bwMode="auto">
          <a:xfrm>
            <a:off x="1810949" y="4171417"/>
            <a:ext cx="619492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Letecké hašení požárů - rescEU - transition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A37D10F2-D1BA-6B86-31F6-00FC8B1E63BB}"/>
              </a:ext>
            </a:extLst>
          </p:cNvPr>
          <p:cNvSpPr txBox="1"/>
          <p:nvPr/>
        </p:nvSpPr>
        <p:spPr bwMode="auto">
          <a:xfrm>
            <a:off x="1817440" y="4653317"/>
            <a:ext cx="619492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GFFF – V / nový koncept (vybavení/SOPs/výcvik)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A11990A4-B268-A2BC-5E9D-8130BB55B316}"/>
              </a:ext>
            </a:extLst>
          </p:cNvPr>
          <p:cNvSpPr txBox="1"/>
          <p:nvPr/>
        </p:nvSpPr>
        <p:spPr bwMode="auto">
          <a:xfrm>
            <a:off x="1817440" y="5136146"/>
            <a:ext cx="619491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Přeshraniční spolupráce podporovaná programem Interreg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D59CC6AB-21A2-ACF4-D76D-C8D147F439EB}"/>
              </a:ext>
            </a:extLst>
          </p:cNvPr>
          <p:cNvSpPr txBox="1"/>
          <p:nvPr/>
        </p:nvSpPr>
        <p:spPr bwMode="auto">
          <a:xfrm>
            <a:off x="1791002" y="3186204"/>
            <a:ext cx="322487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i="1" dirty="0">
                <a:latin typeface="Arial" panose="020B0604020202020204" pitchFamily="34" charset="0"/>
                <a:cs typeface="Arial" panose="020B0604020202020204" pitchFamily="34" charset="0"/>
              </a:rPr>
              <a:t>"Malá novela“ zákona o požární ochraně – národní parky, CHKO, NPR</a:t>
            </a:r>
          </a:p>
        </p:txBody>
      </p:sp>
    </p:spTree>
    <p:extLst>
      <p:ext uri="{BB962C8B-B14F-4D97-AF65-F5344CB8AC3E}">
        <p14:creationId xmlns:p14="http://schemas.microsoft.com/office/powerpoint/2010/main" val="4161769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224111" y="3402088"/>
            <a:ext cx="3922928" cy="3455912"/>
          </a:xfrm>
          <a:prstGeom prst="rect">
            <a:avLst/>
          </a:prstGeom>
        </p:spPr>
      </p:pic>
      <p:sp>
        <p:nvSpPr>
          <p:cNvPr id="6" name="Nadpis 1"/>
          <p:cNvSpPr txBox="1"/>
          <p:nvPr/>
        </p:nvSpPr>
        <p:spPr bwMode="auto">
          <a:xfrm>
            <a:off x="0" y="0"/>
            <a:ext cx="12192000" cy="1035475"/>
          </a:xfrm>
          <a:prstGeom prst="rect">
            <a:avLst/>
          </a:prstGeom>
          <a:solidFill>
            <a:srgbClr val="14214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cs-CZ"/>
            </a:defPPr>
            <a:lvl1pPr>
              <a:lnSpc>
                <a:spcPct val="90000"/>
              </a:lnSpc>
              <a:spcBef>
                <a:spcPts val="0"/>
              </a:spcBef>
              <a:buNone/>
              <a:defRPr sz="3200" b="1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>
              <a:defRPr/>
            </a:pPr>
            <a:r>
              <a:rPr lang="cs-CZ" dirty="0"/>
              <a:t>Verifikace navržené STRATEGIE zahraničními experty</a:t>
            </a:r>
            <a:endParaRPr lang="en-AU" dirty="0"/>
          </a:p>
        </p:txBody>
      </p:sp>
      <p:sp>
        <p:nvSpPr>
          <p:cNvPr id="2" name="Obdélník 1"/>
          <p:cNvSpPr/>
          <p:nvPr/>
        </p:nvSpPr>
        <p:spPr>
          <a:xfrm>
            <a:off x="227348" y="1035475"/>
            <a:ext cx="117373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Report of the Advisory Mission to Czech Republic - Wildfire risk management Advisory Mission </a:t>
            </a:r>
          </a:p>
          <a:p>
            <a:r>
              <a:rPr lang="cs-CZ" sz="2000" i="1" dirty="0"/>
              <a:t>/European Union Civil Protection Mechanism - Advisory Mission to Czech Republic</a:t>
            </a:r>
          </a:p>
          <a:p>
            <a:r>
              <a:rPr lang="cs-CZ" sz="2000" i="1" dirty="0"/>
              <a:t>04.-15. March 2024/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cs-CZ" sz="2000" b="1" dirty="0"/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cs-CZ" sz="2000" b="1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F05278A-2583-64EC-361F-01CFD0E6B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9071" y="2029649"/>
            <a:ext cx="3922929" cy="324763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C2DCF850-0C8D-AE6C-C528-A4741AD2A9B2}"/>
              </a:ext>
            </a:extLst>
          </p:cNvPr>
          <p:cNvSpPr txBox="1"/>
          <p:nvPr/>
        </p:nvSpPr>
        <p:spPr>
          <a:xfrm>
            <a:off x="0" y="2066526"/>
            <a:ext cx="8179150" cy="5388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Hlavní doporučení</a:t>
            </a:r>
            <a:endParaRPr lang="cs-C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Potvrzení navržené strategie posílení prevence lesních požárů a budování kapacit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Pokračování v navržených změnách právních předpisů – změna zákona o požární ochraně (dvě fáze)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Pokračovat v budování kapacit pro hašení požárů (pozemní, letecké)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Optimalizace technického vybavení, OOP, SOPs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Vytvořit systém pro hodnocení rizik a zranitelnosti v rámci prevence lesních požárů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Zapojení regionů do požární prevence v lesích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Zapojit pojišťovny do implementace preventivních opatření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Využívat fondy EU pro realizaci opatření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Realizace dalších preventivních opatření při zemědělské činnosti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cs-CZ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Informování veřejnosti o preventivních opatřeních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cs-CZ" sz="1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cs-CZ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787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5D204A52-2D0B-9A6D-B42B-B00B321884DF}"/>
              </a:ext>
            </a:extLst>
          </p:cNvPr>
          <p:cNvSpPr/>
          <p:nvPr/>
        </p:nvSpPr>
        <p:spPr>
          <a:xfrm>
            <a:off x="119336" y="1292649"/>
            <a:ext cx="10585176" cy="3360487"/>
          </a:xfrm>
          <a:prstGeom prst="rect">
            <a:avLst/>
          </a:prstGeom>
          <a:noFill/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383008" y="3458594"/>
            <a:ext cx="3922928" cy="3455912"/>
          </a:xfrm>
          <a:prstGeom prst="rect">
            <a:avLst/>
          </a:prstGeom>
        </p:spPr>
      </p:pic>
      <p:sp>
        <p:nvSpPr>
          <p:cNvPr id="6" name="Nadpis 1"/>
          <p:cNvSpPr txBox="1"/>
          <p:nvPr/>
        </p:nvSpPr>
        <p:spPr bwMode="auto">
          <a:xfrm>
            <a:off x="0" y="0"/>
            <a:ext cx="12192000" cy="1035475"/>
          </a:xfrm>
          <a:prstGeom prst="rect">
            <a:avLst/>
          </a:prstGeom>
          <a:solidFill>
            <a:srgbClr val="14214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cs-CZ"/>
            </a:defPPr>
            <a:lvl1pPr>
              <a:lnSpc>
                <a:spcPct val="90000"/>
              </a:lnSpc>
              <a:spcBef>
                <a:spcPts val="0"/>
              </a:spcBef>
              <a:buNone/>
              <a:defRPr sz="3200" b="1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>
              <a:defRPr/>
            </a:pPr>
            <a:r>
              <a:rPr lang="cs-CZ" dirty="0"/>
              <a:t>Nový koncept požární prevence v lesních porostech</a:t>
            </a:r>
            <a:endParaRPr lang="en-GB" dirty="0"/>
          </a:p>
        </p:txBody>
      </p:sp>
      <p:sp>
        <p:nvSpPr>
          <p:cNvPr id="7" name="Obdélník 6"/>
          <p:cNvSpPr/>
          <p:nvPr/>
        </p:nvSpPr>
        <p:spPr bwMode="auto">
          <a:xfrm>
            <a:off x="263352" y="1124744"/>
            <a:ext cx="9793088" cy="402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obsah 2">
            <a:extLst>
              <a:ext uri="{FF2B5EF4-FFF2-40B4-BE49-F238E27FC236}">
                <a16:creationId xmlns:a16="http://schemas.microsoft.com/office/drawing/2014/main" id="{D809899E-F37B-D43C-C96F-3CADB490F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302" y="1381918"/>
            <a:ext cx="6595786" cy="5359450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  <a:buFontTx/>
              <a:buChar char="-"/>
            </a:pPr>
            <a:r>
              <a:rPr lang="cs-CZ" sz="2000" b="1" dirty="0"/>
              <a:t>Vytvoření lesních požárních úseků, oddělení požárními pásy</a:t>
            </a:r>
          </a:p>
          <a:p>
            <a:pPr>
              <a:spcAft>
                <a:spcPts val="1800"/>
              </a:spcAft>
              <a:buFontTx/>
              <a:buChar char="-"/>
            </a:pPr>
            <a:r>
              <a:rPr lang="cs-CZ" sz="2000" b="1" dirty="0"/>
              <a:t>Dostatečné zdroje požární vody</a:t>
            </a:r>
          </a:p>
          <a:p>
            <a:pPr>
              <a:spcAft>
                <a:spcPts val="1800"/>
              </a:spcAft>
              <a:buFontTx/>
              <a:buChar char="-"/>
            </a:pPr>
            <a:r>
              <a:rPr lang="cs-CZ" sz="2000" b="1" dirty="0"/>
              <a:t>Přístupové komunikace v lesních porostech</a:t>
            </a:r>
          </a:p>
          <a:p>
            <a:pPr>
              <a:spcAft>
                <a:spcPts val="1800"/>
              </a:spcAft>
              <a:buFontTx/>
              <a:buChar char="-"/>
            </a:pPr>
            <a:r>
              <a:rPr lang="cs-CZ" sz="2000" b="1" dirty="0"/>
              <a:t>Včasná detekce požáru</a:t>
            </a:r>
          </a:p>
          <a:p>
            <a:pPr>
              <a:spcAft>
                <a:spcPts val="1800"/>
              </a:spcAft>
              <a:buFontTx/>
              <a:buChar char="-"/>
            </a:pPr>
            <a:r>
              <a:rPr lang="cs-CZ" sz="2000" b="1" dirty="0"/>
              <a:t>Dokumentace zdolávání požáru</a:t>
            </a:r>
          </a:p>
          <a:p>
            <a:pPr>
              <a:spcAft>
                <a:spcPts val="1800"/>
              </a:spcAft>
              <a:buFontTx/>
              <a:buChar char="-"/>
            </a:pPr>
            <a:r>
              <a:rPr lang="cs-CZ" sz="2000" b="1" dirty="0"/>
              <a:t>Organizační opatření v případě specifických meteopodmínek – sucho, vysoké teploty, vítr</a:t>
            </a:r>
          </a:p>
          <a:p>
            <a:pPr>
              <a:spcAft>
                <a:spcPts val="1800"/>
              </a:spcAft>
              <a:buFontTx/>
              <a:buChar char="-"/>
            </a:pPr>
            <a:r>
              <a:rPr lang="cs-CZ" sz="2000" b="1" dirty="0"/>
              <a:t>Letecké a pozemní kapacity pro boj s lesními požáry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0BD68E2-E06D-7623-A576-CB1EE8871BA7}"/>
              </a:ext>
            </a:extLst>
          </p:cNvPr>
          <p:cNvSpPr txBox="1"/>
          <p:nvPr/>
        </p:nvSpPr>
        <p:spPr>
          <a:xfrm>
            <a:off x="7104112" y="1409911"/>
            <a:ext cx="3096344" cy="313932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Analýza nebezpečí vzniku a šíření lesního požáru – dlouhodobá opatření požární prevence</a:t>
            </a:r>
          </a:p>
          <a:p>
            <a:pPr algn="ctr"/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DCEA25A-43BD-6912-1FE5-307F90BEE714}"/>
              </a:ext>
            </a:extLst>
          </p:cNvPr>
          <p:cNvSpPr txBox="1"/>
          <p:nvPr/>
        </p:nvSpPr>
        <p:spPr bwMode="auto">
          <a:xfrm>
            <a:off x="7108664" y="4817218"/>
            <a:ext cx="309634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Organizační opatření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50CCB15-C9AC-7564-9757-E3B177EB9BBB}"/>
              </a:ext>
            </a:extLst>
          </p:cNvPr>
          <p:cNvSpPr txBox="1"/>
          <p:nvPr/>
        </p:nvSpPr>
        <p:spPr bwMode="auto">
          <a:xfrm>
            <a:off x="7124006" y="5679689"/>
            <a:ext cx="309634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Kapacity pro hašení lesních požárů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F850CD67-4962-FBF2-F9DF-A8DEC4452FF9}"/>
              </a:ext>
            </a:extLst>
          </p:cNvPr>
          <p:cNvSpPr/>
          <p:nvPr/>
        </p:nvSpPr>
        <p:spPr bwMode="auto">
          <a:xfrm>
            <a:off x="122099" y="4742405"/>
            <a:ext cx="10585176" cy="68904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B5DA553F-9780-B18E-F1F8-B5E2B0FC93E2}"/>
              </a:ext>
            </a:extLst>
          </p:cNvPr>
          <p:cNvSpPr/>
          <p:nvPr/>
        </p:nvSpPr>
        <p:spPr bwMode="auto">
          <a:xfrm>
            <a:off x="119336" y="5557482"/>
            <a:ext cx="10585176" cy="870655"/>
          </a:xfrm>
          <a:prstGeom prst="rect">
            <a:avLst/>
          </a:prstGeom>
          <a:noFill/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502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F864DC90-EA65-A516-7A75-49D0BAF42BE3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51D08078-124A-ED66-DD27-C1873618A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383008" y="3458594"/>
            <a:ext cx="3922928" cy="3455912"/>
          </a:xfrm>
          <a:prstGeom prst="rect">
            <a:avLst/>
          </a:prstGeom>
        </p:spPr>
      </p:pic>
      <p:sp>
        <p:nvSpPr>
          <p:cNvPr id="6" name="Nadpis 1">
            <a:extLst>
              <a:ext uri="{FF2B5EF4-FFF2-40B4-BE49-F238E27FC236}">
                <a16:creationId xmlns:a16="http://schemas.microsoft.com/office/drawing/2014/main" id="{3215639C-ACEF-A578-26C8-344D9210DA5C}"/>
              </a:ext>
            </a:extLst>
          </p:cNvPr>
          <p:cNvSpPr txBox="1"/>
          <p:nvPr/>
        </p:nvSpPr>
        <p:spPr bwMode="auto">
          <a:xfrm>
            <a:off x="0" y="0"/>
            <a:ext cx="12192000" cy="1035475"/>
          </a:xfrm>
          <a:prstGeom prst="rect">
            <a:avLst/>
          </a:prstGeom>
          <a:solidFill>
            <a:srgbClr val="14214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cs-CZ"/>
            </a:defPPr>
            <a:lvl1pPr>
              <a:lnSpc>
                <a:spcPct val="90000"/>
              </a:lnSpc>
              <a:spcBef>
                <a:spcPts val="0"/>
              </a:spcBef>
              <a:buNone/>
              <a:defRPr sz="3200" b="1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>
              <a:defRPr/>
            </a:pPr>
            <a:r>
              <a:rPr lang="cs-CZ" dirty="0"/>
              <a:t>Změna právních předpisů – zákon o požární ochraně</a:t>
            </a:r>
          </a:p>
          <a:p>
            <a:pPr>
              <a:defRPr/>
            </a:pPr>
            <a:r>
              <a:rPr lang="cs-CZ" dirty="0">
                <a:solidFill>
                  <a:srgbClr val="FF0000"/>
                </a:solidFill>
              </a:rPr>
              <a:t>Stav po jednání ministrů (MV a MŽP)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A544C491-D6FA-6AA2-E522-E9A9E431228B}"/>
              </a:ext>
            </a:extLst>
          </p:cNvPr>
          <p:cNvSpPr/>
          <p:nvPr/>
        </p:nvSpPr>
        <p:spPr bwMode="auto">
          <a:xfrm>
            <a:off x="263352" y="1124744"/>
            <a:ext cx="9793088" cy="402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endParaRPr lang="en-GB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4C88427-97EA-BA7F-0AAB-D46C01BACB21}"/>
              </a:ext>
            </a:extLst>
          </p:cNvPr>
          <p:cNvSpPr txBox="1"/>
          <p:nvPr/>
        </p:nvSpPr>
        <p:spPr bwMode="auto">
          <a:xfrm>
            <a:off x="6707290" y="2248977"/>
            <a:ext cx="3627304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Systém pro hodnocení rizik vzniku požáru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C845774-E39A-4251-B53A-FF55763BBAC5}"/>
              </a:ext>
            </a:extLst>
          </p:cNvPr>
          <p:cNvSpPr txBox="1"/>
          <p:nvPr/>
        </p:nvSpPr>
        <p:spPr bwMode="auto">
          <a:xfrm>
            <a:off x="407368" y="5110008"/>
            <a:ext cx="3627303" cy="1077218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Organizační opatření – možnost vyhlášení mimořádného opatření v případě zvýšeného nebezpečí požáru</a:t>
            </a:r>
          </a:p>
        </p:txBody>
      </p:sp>
      <p:sp>
        <p:nvSpPr>
          <p:cNvPr id="13" name="Zástupný obsah 12">
            <a:extLst>
              <a:ext uri="{FF2B5EF4-FFF2-40B4-BE49-F238E27FC236}">
                <a16:creationId xmlns:a16="http://schemas.microsoft.com/office/drawing/2014/main" id="{26581BDF-4782-4E8B-1192-034EE095FE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0804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Fáze I. „Malá novela“				Fáze II. „Velká novela“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B069E34B-A012-619D-D4AD-02944CB67D8F}"/>
              </a:ext>
            </a:extLst>
          </p:cNvPr>
          <p:cNvSpPr txBox="1"/>
          <p:nvPr/>
        </p:nvSpPr>
        <p:spPr bwMode="auto">
          <a:xfrm>
            <a:off x="152598" y="1926189"/>
            <a:ext cx="4341987" cy="23083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Opatření pouze na území národních parků</a:t>
            </a: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832C4CA-45A3-492C-AD2E-44274E1A51EF}"/>
              </a:ext>
            </a:extLst>
          </p:cNvPr>
          <p:cNvSpPr txBox="1"/>
          <p:nvPr/>
        </p:nvSpPr>
        <p:spPr bwMode="auto">
          <a:xfrm>
            <a:off x="413825" y="2341687"/>
            <a:ext cx="3627303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Zajištění přístupových komunikací, vytvoření požárních pásů kolem staveb, včasná detekce, zdroje požární vody, letecké hašení, dokumentace zdolávání lesních požárů) 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591152B6-5CB6-57AD-274D-D39CC4DF1B96}"/>
              </a:ext>
            </a:extLst>
          </p:cNvPr>
          <p:cNvSpPr txBox="1"/>
          <p:nvPr/>
        </p:nvSpPr>
        <p:spPr bwMode="auto">
          <a:xfrm>
            <a:off x="6707290" y="3053644"/>
            <a:ext cx="3627304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Vytvoření požárních pásů, včasná detekce, zdroje požární vody, dokumentace zdolávání lesních požárů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BCE1BDE-7B78-69FC-11DF-114A4F16B0C7}"/>
              </a:ext>
            </a:extLst>
          </p:cNvPr>
          <p:cNvSpPr txBox="1"/>
          <p:nvPr/>
        </p:nvSpPr>
        <p:spPr bwMode="auto">
          <a:xfrm>
            <a:off x="152598" y="4592645"/>
            <a:ext cx="4341987" cy="1846659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Opatření na území celé ČR</a:t>
            </a: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E9F79A1-A841-6DB7-3756-2627D34517B5}"/>
              </a:ext>
            </a:extLst>
          </p:cNvPr>
          <p:cNvSpPr txBox="1"/>
          <p:nvPr/>
        </p:nvSpPr>
        <p:spPr bwMode="auto">
          <a:xfrm>
            <a:off x="6212014" y="1810353"/>
            <a:ext cx="4341987" cy="2339102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Opatření ve všech lesích ČR</a:t>
            </a: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D5659C-CB31-DCAB-49BA-A52DC6FCFC48}"/>
              </a:ext>
            </a:extLst>
          </p:cNvPr>
          <p:cNvSpPr txBox="1"/>
          <p:nvPr/>
        </p:nvSpPr>
        <p:spPr>
          <a:xfrm>
            <a:off x="119336" y="1463138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Součást novely zákona o ochraně přírody a krajiny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BC4088D-2154-C3CC-DC6F-5AEA1B29A940}"/>
              </a:ext>
            </a:extLst>
          </p:cNvPr>
          <p:cNvSpPr txBox="1"/>
          <p:nvPr/>
        </p:nvSpPr>
        <p:spPr bwMode="auto">
          <a:xfrm>
            <a:off x="5015880" y="5060981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Dohoda ministrů na přesunu vybraných částí z „malé novely“ do „velké novely“.</a:t>
            </a:r>
          </a:p>
        </p:txBody>
      </p:sp>
    </p:spTree>
    <p:extLst>
      <p:ext uri="{BB962C8B-B14F-4D97-AF65-F5344CB8AC3E}">
        <p14:creationId xmlns:p14="http://schemas.microsoft.com/office/powerpoint/2010/main" val="353421253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Kancelář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10798</TotalTime>
  <Words>762</Words>
  <Application>Microsoft Office PowerPoint</Application>
  <DocSecurity>0</DocSecurity>
  <PresentationFormat>Širokoúhlá obrazovka</PresentationFormat>
  <Paragraphs>109</Paragraphs>
  <Slides>8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Organizace řízení</dc:title>
  <dc:subject/>
  <dc:creator>Petr Ošlejšek</dc:creator>
  <cp:keywords/>
  <dc:description/>
  <cp:lastModifiedBy>Štiková Lenka - GŘ HZS ČR</cp:lastModifiedBy>
  <cp:revision>517</cp:revision>
  <dcterms:created xsi:type="dcterms:W3CDTF">2022-02-27T18:07:39Z</dcterms:created>
  <dcterms:modified xsi:type="dcterms:W3CDTF">2025-07-07T13:14:12Z</dcterms:modified>
  <cp:category/>
  <dc:identifier/>
  <cp:contentStatus/>
  <dc:language/>
  <cp:version/>
</cp:coreProperties>
</file>