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1"/>
  </p:notesMasterIdLst>
  <p:sldIdLst>
    <p:sldId id="285" r:id="rId5"/>
    <p:sldId id="685" r:id="rId6"/>
    <p:sldId id="686" r:id="rId7"/>
    <p:sldId id="687" r:id="rId8"/>
    <p:sldId id="688" r:id="rId9"/>
    <p:sldId id="689" r:id="rId10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NDEVOIR Melanie (ECHO-EXT)" initials="VM(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62C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BDBDB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6357" autoAdjust="0"/>
  </p:normalViewPr>
  <p:slideViewPr>
    <p:cSldViewPr snapToGrid="0">
      <p:cViewPr varScale="1">
        <p:scale>
          <a:sx n="107" d="100"/>
          <a:sy n="107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1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Arial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90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2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A11EF7C8-E148-1991-FB79-D12EA25129F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946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894D7-BFA9-1D9A-7015-4DFD7F85C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3D311A-8BD3-42A1-0C0C-BE169BCC52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A6EBC-B08E-3267-95B7-83207AF02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3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D0149D4-FA15-323D-FC7B-DBBBF3A8E97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693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9BB66-C427-414A-62EE-965F4648D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47291A-5B2D-F89C-BD98-F6F88FE4A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AF54B-4504-8850-255A-471045064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4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345E6C20-6B2D-9D2D-C014-57586C70031A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4863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0D84F-00BD-1510-D8B1-F43CA74DF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291FC7-C3A2-19FD-3E95-1A1725EE0E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03CD21-B5F4-8948-9B47-77799E2A5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5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F0D0469E-6209-6A38-3041-C30527390F1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594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E864D-5C79-6D1B-8E60-96DDB9747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06DBE7-08B6-F857-B1F4-306A79004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3091D-8AFB-72B4-F33A-098F471D88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6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689F4AD-4588-A47A-040D-10E8901E1C7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66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0" y="1125536"/>
            <a:ext cx="12192000" cy="5732466"/>
          </a:xfrm>
          <a:prstGeom prst="rect">
            <a:avLst/>
          </a:prstGeom>
          <a:solidFill>
            <a:srgbClr val="0F5494"/>
          </a:solidFill>
          <a:ln w="73025">
            <a:solidFill>
              <a:srgbClr val="0F5494"/>
            </a:solidFill>
            <a:miter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3" name="image1.png" descr="LOGO CE-EN-quadri.e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001" y="309599"/>
            <a:ext cx="2112435" cy="1100139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/>
          <p:nvPr/>
        </p:nvSpPr>
        <p:spPr>
          <a:xfrm>
            <a:off x="5640001" y="6669360"/>
            <a:ext cx="912286" cy="215902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5519935" y="1700808"/>
            <a:ext cx="6048674" cy="2016226"/>
          </a:xfrm>
          <a:prstGeom prst="rect">
            <a:avLst/>
          </a:prstGeom>
        </p:spPr>
        <p:txBody>
          <a:bodyPr/>
          <a:lstStyle>
            <a:lvl1pPr marL="0" indent="358775">
              <a:defRPr sz="4800">
                <a:solidFill>
                  <a:srgbClr val="FFD624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sz="quarter" idx="1"/>
          </p:nvPr>
        </p:nvSpPr>
        <p:spPr>
          <a:xfrm>
            <a:off x="623391" y="3933056"/>
            <a:ext cx="4992557" cy="187221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3000" b="1" i="0">
                <a:solidFill>
                  <a:srgbClr val="FFFFFF"/>
                </a:solidFill>
              </a:defRPr>
            </a:lvl1pPr>
            <a:lvl2pPr marL="885825" indent="-428625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2pPr>
            <a:lvl3pPr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3pPr>
            <a:lvl4pPr marL="17145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4pPr>
            <a:lvl5pPr marL="21717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7"/>
          </a:xfrm>
          <a:prstGeom prst="rect">
            <a:avLst/>
          </a:prstGeom>
        </p:spPr>
        <p:txBody>
          <a:bodyPr anchor="t"/>
          <a:lstStyle>
            <a:lvl1pPr>
              <a:defRPr sz="4000" cap="all"/>
            </a:lvl1pPr>
          </a:lstStyle>
          <a:p>
            <a:r>
              <a:t>Title Text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  <a:lvl2pPr marL="0" indent="0">
              <a:spcBef>
                <a:spcPts val="400"/>
              </a:spcBef>
              <a:buClrTx/>
              <a:buSzTx/>
              <a:buFontTx/>
              <a:buNone/>
              <a:defRPr sz="2000"/>
            </a:lvl2pPr>
            <a:lvl3pPr>
              <a:spcBef>
                <a:spcPts val="400"/>
              </a:spcBef>
              <a:buClrTx/>
              <a:buFontTx/>
              <a:defRPr sz="2000"/>
            </a:lvl3pPr>
            <a:lvl4pPr marL="0" indent="0">
              <a:spcBef>
                <a:spcPts val="400"/>
              </a:spcBef>
              <a:buClrTx/>
              <a:buSzTx/>
              <a:buFontTx/>
              <a:buNone/>
              <a:defRPr sz="2000"/>
            </a:lvl4pPr>
            <a:lvl5pPr marL="0" indent="0">
              <a:spcBef>
                <a:spcPts val="400"/>
              </a:spcBef>
              <a:buClrTx/>
              <a:buSzTx/>
              <a:buFont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sz="half" idx="1"/>
          </p:nvPr>
        </p:nvSpPr>
        <p:spPr>
          <a:xfrm>
            <a:off x="609600" y="2387600"/>
            <a:ext cx="5384800" cy="3633788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buClr>
                <a:srgbClr val="FFFFFF"/>
              </a:buClr>
              <a:buFontTx/>
              <a:defRPr sz="2800"/>
            </a:lvl1pPr>
            <a:lvl2pPr marL="790575" indent="-333375">
              <a:spcBef>
                <a:spcPts val="600"/>
              </a:spcBef>
              <a:buClr>
                <a:srgbClr val="FFFFFF"/>
              </a:buClr>
              <a:buFontTx/>
              <a:defRPr sz="2800"/>
            </a:lvl2pPr>
            <a:lvl3pPr>
              <a:spcBef>
                <a:spcPts val="600"/>
              </a:spcBef>
              <a:buClr>
                <a:srgbClr val="FFFFFF"/>
              </a:buClr>
              <a:buFontTx/>
              <a:defRPr sz="2800"/>
            </a:lvl3pPr>
            <a:lvl4pPr marL="17272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4pPr>
            <a:lvl5pPr marL="21844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sz="quarter" idx="1"/>
          </p:nvPr>
        </p:nvSpPr>
        <p:spPr>
          <a:xfrm>
            <a:off x="609600" y="1535112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FontTx/>
              <a:buNone/>
              <a:defRPr b="1"/>
            </a:lvl1pPr>
            <a:lvl2pPr marL="0" indent="0">
              <a:buClrTx/>
              <a:buSzTx/>
              <a:buFontTx/>
              <a:buNone/>
              <a:defRPr b="1"/>
            </a:lvl2pPr>
            <a:lvl3pPr>
              <a:buClrTx/>
              <a:buFontTx/>
              <a:defRPr b="1"/>
            </a:lvl3pPr>
            <a:lvl4pPr marL="0" indent="0">
              <a:buClrTx/>
              <a:buSzTx/>
              <a:buFontTx/>
              <a:buNone/>
              <a:defRPr b="1"/>
            </a:lvl4pPr>
            <a:lvl5pPr marL="0" indent="0">
              <a:buClrTx/>
              <a:buSzTx/>
              <a:buFontTx/>
              <a:buNone/>
              <a:defRPr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sz="quarter" idx="13"/>
          </p:nvPr>
        </p:nvSpPr>
        <p:spPr>
          <a:xfrm>
            <a:off x="6193367" y="1535111"/>
            <a:ext cx="5389036" cy="639765"/>
          </a:xfrm>
          <a:prstGeom prst="rect">
            <a:avLst/>
          </a:prstGeom>
        </p:spPr>
        <p:txBody>
          <a:bodyPr anchor="b"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585311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buClr>
                <a:srgbClr val="FFFFFF"/>
              </a:buClr>
              <a:buFontTx/>
              <a:defRPr sz="3200"/>
            </a:lvl1pPr>
            <a:lvl2pPr marL="783771" indent="-326571">
              <a:spcBef>
                <a:spcPts val="700"/>
              </a:spcBef>
              <a:buClr>
                <a:srgbClr val="FFFFFF"/>
              </a:buClr>
              <a:buFontTx/>
              <a:defRPr sz="3200"/>
            </a:lvl2pPr>
            <a:lvl3pPr>
              <a:spcBef>
                <a:spcPts val="700"/>
              </a:spcBef>
              <a:buClr>
                <a:srgbClr val="FFFFFF"/>
              </a:buClr>
              <a:buFontTx/>
              <a:defRPr sz="3200"/>
            </a:lvl3pPr>
            <a:lvl4pPr marL="17373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4pPr>
            <a:lvl5pPr marL="21945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half" idx="13"/>
          </p:nvPr>
        </p:nvSpPr>
        <p:spPr>
          <a:xfrm>
            <a:off x="609599" y="1435101"/>
            <a:ext cx="4011087" cy="4691063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/>
          </p:cNvSpPr>
          <p:nvPr>
            <p:ph type="title"/>
          </p:nvPr>
        </p:nvSpPr>
        <p:spPr>
          <a:xfrm>
            <a:off x="2389715" y="4800600"/>
            <a:ext cx="7315202" cy="566738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96" name="Shape 96"/>
          <p:cNvSpPr>
            <a:spLocks noGrp="1"/>
          </p:cNvSpPr>
          <p:nvPr>
            <p:ph type="pic" sz="half" idx="13"/>
          </p:nvPr>
        </p:nvSpPr>
        <p:spPr>
          <a:xfrm>
            <a:off x="2389715" y="612775"/>
            <a:ext cx="73152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2389715" y="5367337"/>
            <a:ext cx="73152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ClrTx/>
              <a:buSzTx/>
              <a:buFontTx/>
              <a:buNone/>
              <a:defRPr sz="1400"/>
            </a:lvl2pPr>
            <a:lvl3pPr>
              <a:spcBef>
                <a:spcPts val="300"/>
              </a:spcBef>
              <a:buClrTx/>
              <a:buFontTx/>
              <a:defRPr sz="1400"/>
            </a:lvl3pPr>
            <a:lvl4pPr marL="0" indent="0">
              <a:spcBef>
                <a:spcPts val="300"/>
              </a:spcBef>
              <a:buClrTx/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ClrTx/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xfrm>
            <a:off x="609600" y="2387600"/>
            <a:ext cx="10972800" cy="363378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xfrm>
            <a:off x="8851900" y="1123950"/>
            <a:ext cx="2745317" cy="4897438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5" name="Shape 115"/>
          <p:cNvSpPr>
            <a:spLocks noGrp="1"/>
          </p:cNvSpPr>
          <p:nvPr>
            <p:ph type="body" idx="1"/>
          </p:nvPr>
        </p:nvSpPr>
        <p:spPr>
          <a:xfrm>
            <a:off x="609601" y="1123950"/>
            <a:ext cx="8039101" cy="489743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6061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4417" y="980728"/>
            <a:ext cx="10972801" cy="936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2276872"/>
            <a:ext cx="10972800" cy="36337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" name="image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24392" y="6145212"/>
            <a:ext cx="2117150" cy="596902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623391" y="6297438"/>
            <a:ext cx="301906" cy="28882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>
            <a:lvl1pPr>
              <a:defRPr sz="1400" b="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transition spd="med"/>
  <p:txStyles>
    <p:titleStyle>
      <a:lvl1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8001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Tx/>
        <a:buFont typeface="Arial"/>
        <a:buNone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1645920" marR="0" indent="-274319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–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21031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25603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0175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4747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9319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32666" y="1553505"/>
            <a:ext cx="9987841" cy="399564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endParaRPr lang="cs-CZ" sz="3600" b="1" dirty="0">
              <a:solidFill>
                <a:schemeClr val="bg1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 err="1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Wildfire</a:t>
            </a:r>
            <a: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 Early </a:t>
            </a:r>
            <a:r>
              <a:rPr lang="cs-CZ" sz="4000" b="1" dirty="0" err="1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Detection</a:t>
            </a:r>
            <a: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 </a:t>
            </a:r>
            <a:r>
              <a:rPr lang="cs-CZ" sz="4000" b="1" dirty="0" err="1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System</a:t>
            </a:r>
            <a:b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</a:br>
            <a: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in </a:t>
            </a:r>
            <a:r>
              <a:rPr lang="cs-CZ" sz="4000" b="1" dirty="0" err="1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the</a:t>
            </a:r>
            <a: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 Czech Republic (WEDS</a:t>
            </a:r>
            <a:r>
              <a:rPr lang="en-GB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)</a:t>
            </a:r>
            <a:endParaRPr lang="cs-CZ" sz="4000" b="1" dirty="0">
              <a:solidFill>
                <a:schemeClr val="bg1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chemeClr val="bg1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Systém včasné detekce lesních požárů v ČR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chemeClr val="bg1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chemeClr val="bg1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3200" b="1" i="1" dirty="0">
                <a:solidFill>
                  <a:schemeClr val="bg1"/>
                </a:solidFill>
                <a:latin typeface="EC Square Sans Pro"/>
                <a:ea typeface="+mj-ea"/>
                <a:cs typeface="Calibri" panose="020F0502020204030204" pitchFamily="34" charset="0"/>
              </a:rPr>
              <a:t>Projekt v rámci výzvy TRACK 1 – DG ECHO</a:t>
            </a:r>
            <a:endParaRPr lang="en-GB" sz="3200" b="1" i="1" dirty="0">
              <a:solidFill>
                <a:schemeClr val="bg1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FC9F4A-78DD-C191-B4DB-A455CF7CAE7D}"/>
              </a:ext>
            </a:extLst>
          </p:cNvPr>
          <p:cNvSpPr txBox="1"/>
          <p:nvPr/>
        </p:nvSpPr>
        <p:spPr>
          <a:xfrm>
            <a:off x="1121134" y="5699917"/>
            <a:ext cx="8381454" cy="5847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3200" dirty="0">
                <a:solidFill>
                  <a:srgbClr val="FFC000"/>
                </a:solidFill>
                <a:latin typeface="EC Square Sans Pro"/>
              </a:rPr>
              <a:t>Workshop 25.-26. června 2025, Křtiny</a:t>
            </a:r>
            <a:endParaRPr kumimoji="0" lang="en-IE" sz="3200" b="1" i="0" u="none" strike="noStrike" cap="none" spc="0" normalizeH="0" baseline="0" dirty="0">
              <a:ln>
                <a:noFill/>
              </a:ln>
              <a:solidFill>
                <a:srgbClr val="FFC000"/>
              </a:solidFill>
              <a:effectLst/>
              <a:uFillTx/>
              <a:latin typeface="EC Square Sans Pro"/>
              <a:sym typeface="Arial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1E82989-3E49-81E6-1FD9-AD29D28E8F22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81FAF8-7566-6D1B-D5DC-00C995C51FD4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72D6A8-BBEA-A700-E33C-E0082CD97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185673"/>
            <a:ext cx="10295179" cy="5305978"/>
          </a:xfrm>
        </p:spPr>
        <p:txBody>
          <a:bodyPr>
            <a:normAutofit/>
          </a:bodyPr>
          <a:lstStyle/>
          <a:p>
            <a:r>
              <a:rPr lang="cs-CZ" sz="1600" b="1" i="0" dirty="0">
                <a:latin typeface="Arial" panose="020B0604020202020204" pitchFamily="34" charset="0"/>
                <a:cs typeface="Arial" panose="020B0604020202020204" pitchFamily="34" charset="0"/>
              </a:rPr>
              <a:t>Posílení schopnosti ČR odhalovat v zárodku lesní požáry, zejména v odlehlejších lokalitách, </a:t>
            </a:r>
            <a:br>
              <a:rPr lang="cs-CZ" sz="1600" b="1" i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i="0" dirty="0">
                <a:latin typeface="Arial" panose="020B0604020202020204" pitchFamily="34" charset="0"/>
                <a:cs typeface="Arial" panose="020B0604020202020204" pitchFamily="34" charset="0"/>
              </a:rPr>
              <a:t>a včas na ně reagovat</a:t>
            </a:r>
          </a:p>
          <a:p>
            <a:pPr marL="0" indent="0">
              <a:buNone/>
            </a:pPr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Čím?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Provedením komplexní analýzy/rešerše a sestavením akčního plánu pro potencionální vytvoření (hybridního) systému včasné detekce lesních požárů v ČR</a:t>
            </a:r>
          </a:p>
          <a:p>
            <a:pPr marL="0" indent="0">
              <a:buNone/>
            </a:pPr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Jak?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Hodnocením dostupných pokročilých technologií ve vazbě na podmínky pro jejich možné fungování v ČR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Ve spolupráci s klíčovými subjekty, včetně </a:t>
            </a:r>
            <a:r>
              <a:rPr lang="cs-CZ" sz="1600" i="0" dirty="0" err="1">
                <a:latin typeface="Arial" panose="020B0604020202020204" pitchFamily="34" charset="0"/>
                <a:cs typeface="Arial" panose="020B0604020202020204" pitchFamily="34" charset="0"/>
              </a:rPr>
              <a:t>MZe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, MŽP, MMR, výzkumných institucí a univerzit s odbornými znalostmi v oblasti zvládání požárů v přírodním prostředí a odolnosti vůči změně klimatu, vlastníků lesů ad.</a:t>
            </a:r>
          </a:p>
          <a:p>
            <a:pPr marL="0" indent="0">
              <a:buNone/>
            </a:pP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Kdy?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1. ledna 2025 až 30. června 2026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F5A340EF-31D1-8596-D4AE-8D12A9932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Z</a:t>
            </a:r>
            <a:r>
              <a:rPr lang="cs-CZ" sz="3200" b="1" dirty="0">
                <a:latin typeface="+mj-lt"/>
              </a:rPr>
              <a:t>áměr projektu „</a:t>
            </a:r>
            <a:r>
              <a:rPr lang="cs-CZ" sz="3200" b="1" dirty="0" err="1">
                <a:latin typeface="+mj-lt"/>
              </a:rPr>
              <a:t>Wildfire</a:t>
            </a:r>
            <a:r>
              <a:rPr lang="cs-CZ" sz="3200" b="1" dirty="0">
                <a:latin typeface="+mj-lt"/>
              </a:rPr>
              <a:t> Early </a:t>
            </a:r>
            <a:r>
              <a:rPr lang="cs-CZ" sz="3200" b="1" dirty="0" err="1">
                <a:latin typeface="+mj-lt"/>
              </a:rPr>
              <a:t>Detection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System</a:t>
            </a:r>
            <a:r>
              <a:rPr lang="cs-CZ" sz="3200" b="1" dirty="0">
                <a:latin typeface="+mj-lt"/>
              </a:rPr>
              <a:t> (WEDS)“</a:t>
            </a:r>
            <a:endParaRPr lang="en-IE" sz="3200" b="1" dirty="0">
              <a:latin typeface="+mj-lt"/>
            </a:endParaRPr>
          </a:p>
        </p:txBody>
      </p:sp>
      <p:pic>
        <p:nvPicPr>
          <p:cNvPr id="4" name="Obrázek 3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0CD8DCE6-B1D8-B7BF-521E-EDB720C714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863564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918653F-07D3-2A82-1B45-366F438D0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F0C9EA-6EE7-0C80-E17E-4CCE40FC7347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5DEAB71-A3DC-C793-DE1F-03232E2DA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203600"/>
            <a:ext cx="10547763" cy="2243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1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Řízení a koordinace projektu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>
              <a:buNone/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(po celý průběh projektu, tzn. leden 2025 až červen 2026)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Řízení + koordinace + administrativní podpora projektu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Zajištění efektivního využití personálních a finančních zdrojů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Kontrola výdajů a eliminace rozpočtových rizik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Monitoring činností a zajištění efektivního toku informací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Organizace závěrečné konference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9F8AE7A5-9708-1FEF-E09E-DB7535058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Koncept</a:t>
            </a:r>
            <a:r>
              <a:rPr lang="cs-CZ" sz="3200" b="1" dirty="0">
                <a:latin typeface="+mj-lt"/>
              </a:rPr>
              <a:t> projektu - </a:t>
            </a:r>
            <a:r>
              <a:rPr lang="cs-CZ" sz="3200" b="1" dirty="0" err="1">
                <a:latin typeface="+mj-lt"/>
              </a:rPr>
              <a:t>Work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Packages</a:t>
            </a:r>
            <a:r>
              <a:rPr lang="cs-CZ" sz="3200" b="1" dirty="0">
                <a:latin typeface="+mj-lt"/>
              </a:rPr>
              <a:t> (1/2)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69B471BA-4FAF-D64A-CD4F-FF1B584DA936}"/>
              </a:ext>
            </a:extLst>
          </p:cNvPr>
          <p:cNvSpPr txBox="1">
            <a:spLocks/>
          </p:cNvSpPr>
          <p:nvPr/>
        </p:nvSpPr>
        <p:spPr>
          <a:xfrm>
            <a:off x="530938" y="3465219"/>
            <a:ext cx="10238589" cy="2612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2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Analýza dostupných systémových řešení a technických prostředků využitelných pro včasnou detekci požárů v přírodním prostředí.  Analýza morfologie terénu a vybraných parametrů lesa v ČR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 hangingPunct="1">
              <a:buFont typeface="Arial"/>
              <a:buNone/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(leden 2025 až červen 2025)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Průzkum dostupných nebo vyvíjených řešení – Internet, publikace, semináře, vlastní zkušenosti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Studijní cesty do zahraničí – členové projektového týmu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Provedení analýzy a popisu morfologie terénu a vybraných parametrů lesa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Odborný seminář „Systémy včasné detekce lesních požárů a možnosti jejich aplikace v podmínkách ČR“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70D554F7-698E-80A1-F6E7-129E03D683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17476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B5BDFAA5-76BE-6B3E-42C4-08B609EF4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08FCB8-DF67-C47D-D2F0-347E2EAABD75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914D37-A043-FD46-1E55-B1F1576CB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10238589" cy="2054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3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Akční plán pro implementaci systému včasné detekce lesních požárů v ČR</a:t>
            </a:r>
            <a:b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(červenec 2025 až prosinec 2025)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Zpracování výsledků rešerše, využití výstupů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dnešního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semináře, určení klíčových priorit a milníků a načrtnutí konkrétních kroků pro implementaci systému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Sestavení akčního plánu, tzn. veškerých opatření/kroků, které je třeba provést k úspěšné instalace a provozu systému včasné detekce lesních požárů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Workshop/seminář k prezentování akčního plánu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603E4ED6-05AA-ED3F-EE2B-BE0E5F04B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Koncept</a:t>
            </a:r>
            <a:r>
              <a:rPr lang="cs-CZ" sz="3200" b="1" dirty="0">
                <a:latin typeface="+mj-lt"/>
              </a:rPr>
              <a:t> projektu - </a:t>
            </a:r>
            <a:r>
              <a:rPr lang="cs-CZ" sz="3200" b="1" dirty="0" err="1">
                <a:latin typeface="+mj-lt"/>
              </a:rPr>
              <a:t>Work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Packages</a:t>
            </a:r>
            <a:r>
              <a:rPr lang="cs-CZ" sz="3200" b="1" dirty="0">
                <a:latin typeface="+mj-lt"/>
              </a:rPr>
              <a:t> (2/2)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DAD91513-8E29-80B6-2C77-709B939F5806}"/>
              </a:ext>
            </a:extLst>
          </p:cNvPr>
          <p:cNvSpPr txBox="1">
            <a:spLocks/>
          </p:cNvSpPr>
          <p:nvPr/>
        </p:nvSpPr>
        <p:spPr>
          <a:xfrm>
            <a:off x="530944" y="3588420"/>
            <a:ext cx="10238589" cy="2054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4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Pilotní studie pro systém včasné detekce lesních požárů (WEDS) v ČR</a:t>
            </a:r>
            <a:b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(leden 2026 až červen 2026)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Testování a hodnocení účinnosti systémových řešení WEDS za použití digitálního GIS modelování a případného provedeného terénního průzkumu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Vyhodnocení opatření akčního plánu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Praktická demonstrace vybraných technologických řešení (např. kamerový systém, satelitní snímkování, MESH sítě, autonomní drony…)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B34E44CC-8333-C9C0-AA36-8E388B7633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68966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4938194-EB41-18C6-DA14-5E144E128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0D6045-054B-952C-4209-680A32F8227F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0146AA2C-5C30-411D-59E1-AAE354E2E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Harmonogram </a:t>
            </a:r>
            <a:r>
              <a:rPr lang="cs-CZ" sz="3200" b="1" dirty="0">
                <a:latin typeface="+mj-lt"/>
              </a:rPr>
              <a:t>projektu</a:t>
            </a:r>
            <a:endParaRPr lang="en-IE" sz="3200" b="1" dirty="0">
              <a:latin typeface="+mj-lt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D3A0D4D-D4CC-AFCC-E1C3-88845737F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11" y="1219915"/>
            <a:ext cx="9589333" cy="4418170"/>
          </a:xfrm>
          <a:prstGeom prst="rect">
            <a:avLst/>
          </a:prstGeom>
        </p:spPr>
      </p:pic>
      <p:pic>
        <p:nvPicPr>
          <p:cNvPr id="2" name="Obrázek 1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3054D536-4DA9-DBC8-CDB2-43F9300642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rafický objekt 8" descr="Zaškrtnutí se souvislou výplní">
            <a:extLst>
              <a:ext uri="{FF2B5EF4-FFF2-40B4-BE49-F238E27FC236}">
                <a16:creationId xmlns:a16="http://schemas.microsoft.com/office/drawing/2014/main" id="{7447D4A4-AD42-B7F8-65F5-968208635F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694" y="1549100"/>
            <a:ext cx="431092" cy="43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44778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FFD6FA3-9DB9-4BE6-2790-4027F155D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54096-26E0-1A4A-B207-F64B49C5D808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0C62373-7E6C-14F6-2DEC-D51E28376B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212946" y="1834640"/>
            <a:ext cx="7525515" cy="3457669"/>
          </a:xfrm>
          <a:prstGeom prst="rect">
            <a:avLst/>
          </a:prstGeom>
        </p:spPr>
      </p:pic>
      <p:sp>
        <p:nvSpPr>
          <p:cNvPr id="7" name="Nadpis 6">
            <a:extLst>
              <a:ext uri="{FF2B5EF4-FFF2-40B4-BE49-F238E27FC236}">
                <a16:creationId xmlns:a16="http://schemas.microsoft.com/office/drawing/2014/main" id="{F713CA41-0A73-4ABE-0210-017C000F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287" y="604210"/>
            <a:ext cx="10972801" cy="936626"/>
          </a:xfrm>
        </p:spPr>
        <p:txBody>
          <a:bodyPr/>
          <a:lstStyle/>
          <a:p>
            <a:r>
              <a:rPr lang="cs-CZ" dirty="0"/>
              <a:t>Děkuji za pozornost</a:t>
            </a:r>
          </a:p>
        </p:txBody>
      </p:sp>
      <p:pic>
        <p:nvPicPr>
          <p:cNvPr id="10" name="Obrázek 9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CB4F6258-D8EA-2B32-AA15-89CD5D077C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405318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D6488E8A6C364BAC274719D815949F" ma:contentTypeVersion="1" ma:contentTypeDescription="Create a new document." ma:contentTypeScope="" ma:versionID="dc3aff33d7bef76da3a4d590139dcbfe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ded79842d4747cc85621c7c303666ab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AB5353FE-5BDF-4988-A7AF-8CEF804FF0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8F1543-0B11-43B9-AE7D-F85835F067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8B385A-3497-492E-A109-2346C37670A2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3949</TotalTime>
  <Words>472</Words>
  <Application>Microsoft Office PowerPoint</Application>
  <PresentationFormat>Širokoúhlá obrazovka</PresentationFormat>
  <Paragraphs>51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EC Square Sans Cond Pro</vt:lpstr>
      <vt:lpstr>EC Square Sans Pro</vt:lpstr>
      <vt:lpstr>Verdana</vt:lpstr>
      <vt:lpstr>Default Design</vt:lpstr>
      <vt:lpstr>Prezentace aplikace PowerPoint</vt:lpstr>
      <vt:lpstr>Záměr projektu „Wildfire Early Detection System (WEDS)“</vt:lpstr>
      <vt:lpstr>Koncept projektu - Work Packages (1/2)</vt:lpstr>
      <vt:lpstr>Koncept projektu - Work Packages (2/2)</vt:lpstr>
      <vt:lpstr>Harmonogram projektu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Roman Francl</dc:creator>
  <cp:lastModifiedBy>Francl Roman - GŘ HZS ČR</cp:lastModifiedBy>
  <cp:revision>96</cp:revision>
  <dcterms:modified xsi:type="dcterms:W3CDTF">2025-06-24T17:06:23Z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0x010100BCD6488E8A6C364BAC274719D815949F</vt:lpwstr>
  </property>
  <property fmtid="{D5CDD505-2E9C-101B-9397-08002B2CF9AE}" pid="3" name="MSIP_Label_6bd9ddd1-4d20-43f6-abfa-fc3c07406f94_Enabled">
    <vt:lpwstr>true</vt:lpwstr>
  </property>
  <property fmtid="{D5CDD505-2E9C-101B-9397-08002B2CF9AE}" pid="4" name="MSIP_Label_6bd9ddd1-4d20-43f6-abfa-fc3c07406f94_SetDate">
    <vt:lpwstr>2023-03-01T09:37:09Z</vt:lpwstr>
  </property>
  <property fmtid="{D5CDD505-2E9C-101B-9397-08002B2CF9AE}" pid="5" name="MSIP_Label_6bd9ddd1-4d20-43f6-abfa-fc3c07406f94_Method">
    <vt:lpwstr>Standard</vt:lpwstr>
  </property>
  <property fmtid="{D5CDD505-2E9C-101B-9397-08002B2CF9AE}" pid="6" name="MSIP_Label_6bd9ddd1-4d20-43f6-abfa-fc3c07406f94_Name">
    <vt:lpwstr>Commission Use</vt:lpwstr>
  </property>
  <property fmtid="{D5CDD505-2E9C-101B-9397-08002B2CF9AE}" pid="7" name="MSIP_Label_6bd9ddd1-4d20-43f6-abfa-fc3c07406f94_SiteId">
    <vt:lpwstr>b24c8b06-522c-46fe-9080-70926f8dddb1</vt:lpwstr>
  </property>
  <property fmtid="{D5CDD505-2E9C-101B-9397-08002B2CF9AE}" pid="8" name="MSIP_Label_6bd9ddd1-4d20-43f6-abfa-fc3c07406f94_ActionId">
    <vt:lpwstr>b73ca679-2615-455e-8916-c4635f7c3025</vt:lpwstr>
  </property>
  <property fmtid="{D5CDD505-2E9C-101B-9397-08002B2CF9AE}" pid="9" name="MSIP_Label_6bd9ddd1-4d20-43f6-abfa-fc3c07406f94_ContentBits">
    <vt:lpwstr>0</vt:lpwstr>
  </property>
</Properties>
</file>