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10"/>
  </p:notesMasterIdLst>
  <p:handoutMasterIdLst>
    <p:handoutMasterId r:id="rId11"/>
  </p:handoutMasterIdLst>
  <p:sldIdLst>
    <p:sldId id="256" r:id="rId2"/>
    <p:sldId id="257" r:id="rId3"/>
    <p:sldId id="278" r:id="rId4"/>
    <p:sldId id="279" r:id="rId5"/>
    <p:sldId id="267" r:id="rId6"/>
    <p:sldId id="280" r:id="rId7"/>
    <p:sldId id="275" r:id="rId8"/>
    <p:sldId id="266" r:id="rId9"/>
  </p:sldIdLst>
  <p:sldSz cx="12192000" cy="6858000"/>
  <p:notesSz cx="6797675" cy="992663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7" d="100"/>
          <a:sy n="107" d="100"/>
        </p:scale>
        <p:origin x="138" y="288"/>
      </p:cViewPr>
      <p:guideLst>
        <p:guide pos="3840"/>
        <p:guide orient="horz" pos="216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91" d="100"/>
          <a:sy n="91" d="100"/>
        </p:scale>
        <p:origin x="0" y="-672"/>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EDEC687A-BE83-45E2-8732-C6D3705BEADF}" type="datetimeFigureOut">
              <a:rPr lang="cs-CZ" smtClean="0"/>
              <a:pPr/>
              <a:t>28.01.2019</a:t>
            </a:fld>
            <a:endParaRPr lang="cs-CZ"/>
          </a:p>
        </p:txBody>
      </p:sp>
      <p:sp>
        <p:nvSpPr>
          <p:cNvPr id="4" name="Zástupný symbol pro zápatí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1435A3A-CF29-434F-8D68-ED7B6AA42383}" type="slidenum">
              <a:rPr lang="cs-CZ" smtClean="0"/>
              <a:pPr/>
              <a:t>‹#›</a:t>
            </a:fld>
            <a:endParaRPr lang="cs-CZ"/>
          </a:p>
        </p:txBody>
      </p:sp>
    </p:spTree>
    <p:extLst>
      <p:ext uri="{BB962C8B-B14F-4D97-AF65-F5344CB8AC3E}">
        <p14:creationId xmlns:p14="http://schemas.microsoft.com/office/powerpoint/2010/main" val="34786506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0C68454D-4A83-4BA6-B336-6BE57006AF7E}" type="datetimeFigureOut">
              <a:rPr lang="cs-CZ" smtClean="0"/>
              <a:pPr/>
              <a:t>28.01.2019</a:t>
            </a:fld>
            <a:endParaRPr lang="cs-CZ"/>
          </a:p>
        </p:txBody>
      </p:sp>
      <p:sp>
        <p:nvSpPr>
          <p:cNvPr id="4" name="Zástupný symbol pro obrázek snímku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1EF81D8C-E06B-4ED7-A5F8-FD89C817497F}" type="slidenum">
              <a:rPr lang="cs-CZ" smtClean="0"/>
              <a:pPr/>
              <a:t>‹#›</a:t>
            </a:fld>
            <a:endParaRPr lang="cs-CZ"/>
          </a:p>
        </p:txBody>
      </p:sp>
    </p:spTree>
    <p:extLst>
      <p:ext uri="{BB962C8B-B14F-4D97-AF65-F5344CB8AC3E}">
        <p14:creationId xmlns:p14="http://schemas.microsoft.com/office/powerpoint/2010/main" val="16194585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číslo snímku 3"/>
          <p:cNvSpPr>
            <a:spLocks noGrp="1"/>
          </p:cNvSpPr>
          <p:nvPr>
            <p:ph type="sldNum" sz="quarter" idx="10"/>
          </p:nvPr>
        </p:nvSpPr>
        <p:spPr/>
        <p:txBody>
          <a:bodyPr/>
          <a:lstStyle/>
          <a:p>
            <a:fld id="{1EF81D8C-E06B-4ED7-A5F8-FD89C817497F}" type="slidenum">
              <a:rPr lang="cs-CZ" smtClean="0"/>
              <a:pPr/>
              <a:t>1</a:t>
            </a:fld>
            <a:endParaRPr lang="cs-CZ"/>
          </a:p>
        </p:txBody>
      </p:sp>
    </p:spTree>
    <p:extLst>
      <p:ext uri="{BB962C8B-B14F-4D97-AF65-F5344CB8AC3E}">
        <p14:creationId xmlns:p14="http://schemas.microsoft.com/office/powerpoint/2010/main" val="28478340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4" name="Zástupný symbol pro číslo snímku 3"/>
          <p:cNvSpPr>
            <a:spLocks noGrp="1"/>
          </p:cNvSpPr>
          <p:nvPr>
            <p:ph type="sldNum" sz="quarter" idx="10"/>
          </p:nvPr>
        </p:nvSpPr>
        <p:spPr/>
        <p:txBody>
          <a:bodyPr/>
          <a:lstStyle/>
          <a:p>
            <a:fld id="{1EF81D8C-E06B-4ED7-A5F8-FD89C817497F}" type="slidenum">
              <a:rPr lang="cs-CZ" smtClean="0"/>
              <a:pPr/>
              <a:t>2</a:t>
            </a:fld>
            <a:endParaRPr lang="cs-CZ"/>
          </a:p>
        </p:txBody>
      </p:sp>
      <p:sp>
        <p:nvSpPr>
          <p:cNvPr id="5" name="Zástupný symbol pro poznámky 4"/>
          <p:cNvSpPr>
            <a:spLocks noGrp="1"/>
          </p:cNvSpPr>
          <p:nvPr>
            <p:ph type="body" sz="quarter" idx="11"/>
          </p:nvPr>
        </p:nvSpPr>
        <p:spPr/>
        <p:txBody>
          <a:bodyPr/>
          <a:lstStyle/>
          <a:p>
            <a:endParaRPr lang="cs-CZ" dirty="0"/>
          </a:p>
        </p:txBody>
      </p:sp>
    </p:spTree>
    <p:extLst>
      <p:ext uri="{BB962C8B-B14F-4D97-AF65-F5344CB8AC3E}">
        <p14:creationId xmlns:p14="http://schemas.microsoft.com/office/powerpoint/2010/main" val="30197479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pPr algn="just"/>
            <a:r>
              <a:rPr lang="cs-CZ" dirty="0" smtClean="0"/>
              <a:t>Zákon </a:t>
            </a:r>
            <a:r>
              <a:rPr lang="cs-CZ" dirty="0" smtClean="0"/>
              <a:t>č. 133/1985 Sb., o požární ochraně, ve znění pozdějších předpisů (dále jen „zákon o </a:t>
            </a:r>
            <a:r>
              <a:rPr lang="cs-CZ" dirty="0"/>
              <a:t>PO“) se </a:t>
            </a:r>
            <a:r>
              <a:rPr lang="cs-CZ" dirty="0" smtClean="0"/>
              <a:t>při uplatňování technických podmínek požární ochrany pro navrhování, výstavbu nebo užívání staveb odkazuje na prováděcí právní předpis - vyhlášku č 23/2008 </a:t>
            </a:r>
            <a:r>
              <a:rPr lang="cs-CZ" dirty="0"/>
              <a:t>Sb</a:t>
            </a:r>
            <a:r>
              <a:rPr lang="cs-CZ" dirty="0" smtClean="0"/>
              <a:t>., </a:t>
            </a:r>
            <a:r>
              <a:rPr lang="cs-CZ" dirty="0"/>
              <a:t>o technických podmínkách požární ochrany staveb, ve znění vyhlášky č. 268/2011  </a:t>
            </a:r>
            <a:r>
              <a:rPr lang="cs-CZ" dirty="0" smtClean="0"/>
              <a:t>Sb., která se odvolává na české technické normy, resp. na kodex norem požární bezpečnosti staveb. </a:t>
            </a:r>
          </a:p>
          <a:p>
            <a:pPr algn="just"/>
            <a:endParaRPr lang="cs-CZ" dirty="0" smtClean="0"/>
          </a:p>
        </p:txBody>
      </p:sp>
      <p:sp>
        <p:nvSpPr>
          <p:cNvPr id="4" name="Zástupný symbol pro číslo snímku 3"/>
          <p:cNvSpPr>
            <a:spLocks noGrp="1"/>
          </p:cNvSpPr>
          <p:nvPr>
            <p:ph type="sldNum" sz="quarter" idx="10"/>
          </p:nvPr>
        </p:nvSpPr>
        <p:spPr/>
        <p:txBody>
          <a:bodyPr/>
          <a:lstStyle/>
          <a:p>
            <a:fld id="{1EF81D8C-E06B-4ED7-A5F8-FD89C817497F}" type="slidenum">
              <a:rPr lang="cs-CZ" smtClean="0"/>
              <a:pPr/>
              <a:t>3</a:t>
            </a:fld>
            <a:endParaRPr lang="cs-CZ"/>
          </a:p>
        </p:txBody>
      </p:sp>
    </p:spTree>
    <p:extLst>
      <p:ext uri="{BB962C8B-B14F-4D97-AF65-F5344CB8AC3E}">
        <p14:creationId xmlns:p14="http://schemas.microsoft.com/office/powerpoint/2010/main" val="1886129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4" name="Zástupný symbol pro číslo snímku 3"/>
          <p:cNvSpPr>
            <a:spLocks noGrp="1"/>
          </p:cNvSpPr>
          <p:nvPr>
            <p:ph type="sldNum" sz="quarter" idx="10"/>
          </p:nvPr>
        </p:nvSpPr>
        <p:spPr/>
        <p:txBody>
          <a:bodyPr/>
          <a:lstStyle/>
          <a:p>
            <a:fld id="{1EF81D8C-E06B-4ED7-A5F8-FD89C817497F}" type="slidenum">
              <a:rPr lang="cs-CZ" smtClean="0"/>
              <a:pPr/>
              <a:t>4</a:t>
            </a:fld>
            <a:endParaRPr lang="cs-CZ"/>
          </a:p>
        </p:txBody>
      </p:sp>
      <p:sp>
        <p:nvSpPr>
          <p:cNvPr id="5" name="Zástupný symbol pro poznámky 4"/>
          <p:cNvSpPr>
            <a:spLocks noGrp="1"/>
          </p:cNvSpPr>
          <p:nvPr>
            <p:ph type="body" sz="quarter" idx="11"/>
          </p:nvPr>
        </p:nvSpPr>
        <p:spPr/>
        <p:txBody>
          <a:bodyPr/>
          <a:lstStyle/>
          <a:p>
            <a:endParaRPr lang="cs-CZ"/>
          </a:p>
        </p:txBody>
      </p:sp>
    </p:spTree>
    <p:extLst>
      <p:ext uri="{BB962C8B-B14F-4D97-AF65-F5344CB8AC3E}">
        <p14:creationId xmlns:p14="http://schemas.microsoft.com/office/powerpoint/2010/main" val="33544848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4" name="Zástupný symbol pro číslo snímku 3"/>
          <p:cNvSpPr>
            <a:spLocks noGrp="1"/>
          </p:cNvSpPr>
          <p:nvPr>
            <p:ph type="sldNum" sz="quarter" idx="10"/>
          </p:nvPr>
        </p:nvSpPr>
        <p:spPr/>
        <p:txBody>
          <a:bodyPr/>
          <a:lstStyle/>
          <a:p>
            <a:fld id="{1EF81D8C-E06B-4ED7-A5F8-FD89C817497F}" type="slidenum">
              <a:rPr lang="cs-CZ" smtClean="0"/>
              <a:pPr/>
              <a:t>5</a:t>
            </a:fld>
            <a:endParaRPr lang="cs-CZ"/>
          </a:p>
        </p:txBody>
      </p:sp>
      <p:sp>
        <p:nvSpPr>
          <p:cNvPr id="5" name="Zástupný symbol pro poznámky 4"/>
          <p:cNvSpPr>
            <a:spLocks noGrp="1"/>
          </p:cNvSpPr>
          <p:nvPr>
            <p:ph type="body" sz="quarter" idx="11"/>
          </p:nvPr>
        </p:nvSpPr>
        <p:spPr/>
        <p:txBody>
          <a:bodyPr/>
          <a:lstStyle/>
          <a:p>
            <a:endParaRPr lang="cs-CZ"/>
          </a:p>
        </p:txBody>
      </p:sp>
    </p:spTree>
    <p:extLst>
      <p:ext uri="{BB962C8B-B14F-4D97-AF65-F5344CB8AC3E}">
        <p14:creationId xmlns:p14="http://schemas.microsoft.com/office/powerpoint/2010/main" val="26667369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4" name="Zástupný symbol pro číslo snímku 3"/>
          <p:cNvSpPr>
            <a:spLocks noGrp="1"/>
          </p:cNvSpPr>
          <p:nvPr>
            <p:ph type="sldNum" sz="quarter" idx="10"/>
          </p:nvPr>
        </p:nvSpPr>
        <p:spPr/>
        <p:txBody>
          <a:bodyPr/>
          <a:lstStyle/>
          <a:p>
            <a:fld id="{1EF81D8C-E06B-4ED7-A5F8-FD89C817497F}" type="slidenum">
              <a:rPr lang="cs-CZ" smtClean="0"/>
              <a:pPr/>
              <a:t>6</a:t>
            </a:fld>
            <a:endParaRPr lang="cs-CZ"/>
          </a:p>
        </p:txBody>
      </p:sp>
      <p:sp>
        <p:nvSpPr>
          <p:cNvPr id="5" name="Zástupný symbol pro poznámky 4"/>
          <p:cNvSpPr>
            <a:spLocks noGrp="1"/>
          </p:cNvSpPr>
          <p:nvPr>
            <p:ph type="body" sz="quarter" idx="11"/>
          </p:nvPr>
        </p:nvSpPr>
        <p:spPr/>
        <p:txBody>
          <a:bodyPr/>
          <a:lstStyle/>
          <a:p>
            <a:endParaRPr lang="cs-CZ"/>
          </a:p>
        </p:txBody>
      </p:sp>
    </p:spTree>
    <p:extLst>
      <p:ext uri="{BB962C8B-B14F-4D97-AF65-F5344CB8AC3E}">
        <p14:creationId xmlns:p14="http://schemas.microsoft.com/office/powerpoint/2010/main" val="18131386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lnSpcReduction="10000"/>
          </a:bodyPr>
          <a:lstStyle/>
          <a:p>
            <a:pPr algn="just"/>
            <a:r>
              <a:rPr lang="cs-CZ" dirty="0" smtClean="0"/>
              <a:t>Současné znění zákona č. 247/2014 Sb., konkrétně podle § 14, umožňuje provozovat službu péče o dítě v dětské skupině v místnostech, které splňují technické požadavky na stavby kladené vyhláškou č. 268/2009 Sb., o technických požadavcích na stavby, ve znění vyhlášky č. 20/2012 Sb. na byt, obytnou místnost nebo pobytovou místnost. Uvedené znění je poněkud nešťastné, neboť většina provozovatelů dětských skupin i stavebních úřadů se domnívá, že pokud část stavby, která byla uvedena do užívání jako byt, již dále při umístění provozu dětské skupiny do tohoto prostoru nevyžaduje další opatření. Opak je ale pravdou vyhláška č. 268/2009 Sb., konkrétně v § 8  odst. 1, požaduje mimo jiné, aby stavba splnila požadavky požární bezpečnosti kladené na daný prostor vyhláškou č. 23/2008 Sb. Vyhláška č. 23/2008 Sb. nepředepisuje konkrétní požadavky na byt, pobytovou místnost, ale nárokované technické podmínky jsou vždy vztaženy ke druhu stavby, kterému svým provozem odpovídá. Již z tohoto důvodu nemůže být provoz dětské skupiny bez dalších opatření umístěn v běžném bytě. Nehledě na skutečnost, že každý byt je z pohledu norem požární bezpečnosti staveb zkolaudován na určitý počet osob dle ČSN 73 0818, byť toto na první pohled není zcela zřejmé. </a:t>
            </a:r>
          </a:p>
          <a:p>
            <a:pPr algn="just"/>
            <a:endParaRPr lang="cs-CZ" dirty="0" smtClean="0"/>
          </a:p>
          <a:p>
            <a:pPr algn="just"/>
            <a:r>
              <a:rPr lang="cs-CZ" dirty="0" smtClean="0"/>
              <a:t>Podle ustanovení § 126 odst. 2 zákona č. 183/2006 Sb., o územním plánování a stavebním řádu (stavební zákon), ve znění pozdějších předpisů, je změnou v účelu užívání stavby změna, jejíž účinky by mohly ohrozit život a veřejné zdraví nebo bezpečnost. A takováto změna je přípustná jen na základě souhlasu nebo povolení stavebního úřadu. Dle názoru HZS ČR  dochází umístěním provozu dětské skupiny do prostoru bytu jednoznačně ke změně v účelu užívání stavby, která by měla podléhat řízení, které je vedeno stavebním úřadem. HZS ČR nemá možnost ovlivnit umisťování provozů dětských skupin do nevyhovujících prostor, neboť je v daném případě závislý, na postupu stavebního úřadu. </a:t>
            </a:r>
            <a:endParaRPr lang="cs-CZ" dirty="0"/>
          </a:p>
          <a:p>
            <a:pPr algn="just"/>
            <a:endParaRPr lang="cs-CZ" dirty="0"/>
          </a:p>
        </p:txBody>
      </p:sp>
      <p:sp>
        <p:nvSpPr>
          <p:cNvPr id="4" name="Zástupný symbol pro číslo snímku 3"/>
          <p:cNvSpPr>
            <a:spLocks noGrp="1"/>
          </p:cNvSpPr>
          <p:nvPr>
            <p:ph type="sldNum" sz="quarter" idx="10"/>
          </p:nvPr>
        </p:nvSpPr>
        <p:spPr/>
        <p:txBody>
          <a:bodyPr/>
          <a:lstStyle/>
          <a:p>
            <a:fld id="{1EF81D8C-E06B-4ED7-A5F8-FD89C817497F}" type="slidenum">
              <a:rPr lang="cs-CZ" smtClean="0"/>
              <a:pPr/>
              <a:t>7</a:t>
            </a:fld>
            <a:endParaRPr lang="cs-CZ"/>
          </a:p>
        </p:txBody>
      </p:sp>
    </p:spTree>
    <p:extLst>
      <p:ext uri="{BB962C8B-B14F-4D97-AF65-F5344CB8AC3E}">
        <p14:creationId xmlns:p14="http://schemas.microsoft.com/office/powerpoint/2010/main" val="6002066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1EF81D8C-E06B-4ED7-A5F8-FD89C817497F}" type="slidenum">
              <a:rPr lang="cs-CZ" smtClean="0"/>
              <a:pPr/>
              <a:t>8</a:t>
            </a:fld>
            <a:endParaRPr lang="cs-CZ"/>
          </a:p>
        </p:txBody>
      </p:sp>
    </p:spTree>
    <p:extLst>
      <p:ext uri="{BB962C8B-B14F-4D97-AF65-F5344CB8AC3E}">
        <p14:creationId xmlns:p14="http://schemas.microsoft.com/office/powerpoint/2010/main" val="553549146"/>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cstate="print">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cstate="print">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cstate="print">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cs-CZ" smtClean="0"/>
              <a:t>Kliknutím lze upravit styl.</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p>
            <a:fld id="{33A9FB0B-8BF7-44F3-81F2-A4BA0520A20E}" type="datetimeFigureOut">
              <a:rPr lang="cs-CZ" smtClean="0"/>
              <a:pPr/>
              <a:t>28.01.2019</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D0265C2B-AE8F-4D0D-B425-CB89FE50958B}" type="slidenum">
              <a:rPr lang="cs-CZ" smtClean="0"/>
              <a:pPr/>
              <a:t>‹#›</a:t>
            </a:fld>
            <a:endParaRPr lang="cs-CZ"/>
          </a:p>
        </p:txBody>
      </p:sp>
    </p:spTree>
    <p:extLst>
      <p:ext uri="{BB962C8B-B14F-4D97-AF65-F5344CB8AC3E}">
        <p14:creationId xmlns:p14="http://schemas.microsoft.com/office/powerpoint/2010/main" val="30987155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33A9FB0B-8BF7-44F3-81F2-A4BA0520A20E}" type="datetimeFigureOut">
              <a:rPr lang="cs-CZ" smtClean="0"/>
              <a:pPr/>
              <a:t>28.01.2019</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D0265C2B-AE8F-4D0D-B425-CB89FE50958B}" type="slidenum">
              <a:rPr lang="cs-CZ" smtClean="0"/>
              <a:pPr/>
              <a:t>‹#›</a:t>
            </a:fld>
            <a:endParaRPr lang="cs-CZ"/>
          </a:p>
        </p:txBody>
      </p:sp>
    </p:spTree>
    <p:extLst>
      <p:ext uri="{BB962C8B-B14F-4D97-AF65-F5344CB8AC3E}">
        <p14:creationId xmlns:p14="http://schemas.microsoft.com/office/powerpoint/2010/main" val="13176120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cstate="print">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cs-CZ" smtClean="0"/>
              <a:t>Kliknutím lze upravit styl.</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a:xfrm>
            <a:off x="8593667" y="6272784"/>
            <a:ext cx="2644309" cy="365125"/>
          </a:xfrm>
        </p:spPr>
        <p:txBody>
          <a:bodyPr/>
          <a:lstStyle/>
          <a:p>
            <a:fld id="{33A9FB0B-8BF7-44F3-81F2-A4BA0520A20E}" type="datetimeFigureOut">
              <a:rPr lang="cs-CZ" smtClean="0"/>
              <a:pPr/>
              <a:t>28.01.2019</a:t>
            </a:fld>
            <a:endParaRPr lang="cs-CZ"/>
          </a:p>
        </p:txBody>
      </p:sp>
      <p:sp>
        <p:nvSpPr>
          <p:cNvPr id="5" name="Footer Placeholder 4"/>
          <p:cNvSpPr>
            <a:spLocks noGrp="1"/>
          </p:cNvSpPr>
          <p:nvPr>
            <p:ph type="ftr" sz="quarter" idx="11"/>
          </p:nvPr>
        </p:nvSpPr>
        <p:spPr>
          <a:xfrm>
            <a:off x="2182708" y="6272784"/>
            <a:ext cx="6327648" cy="365125"/>
          </a:xfrm>
        </p:spPr>
        <p:txBody>
          <a:bodyPr/>
          <a:lstStyle/>
          <a:p>
            <a:endParaRPr lang="cs-CZ"/>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D0265C2B-AE8F-4D0D-B425-CB89FE50958B}" type="slidenum">
              <a:rPr lang="cs-CZ" smtClean="0"/>
              <a:pPr/>
              <a:t>‹#›</a:t>
            </a:fld>
            <a:endParaRPr lang="cs-CZ"/>
          </a:p>
        </p:txBody>
      </p:sp>
    </p:spTree>
    <p:extLst>
      <p:ext uri="{BB962C8B-B14F-4D97-AF65-F5344CB8AC3E}">
        <p14:creationId xmlns:p14="http://schemas.microsoft.com/office/powerpoint/2010/main" val="2877478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fld id="{33A9FB0B-8BF7-44F3-81F2-A4BA0520A20E}" type="datetimeFigureOut">
              <a:rPr lang="cs-CZ" smtClean="0"/>
              <a:pPr/>
              <a:t>28.01.2019</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D0265C2B-AE8F-4D0D-B425-CB89FE50958B}" type="slidenum">
              <a:rPr lang="cs-CZ" smtClean="0"/>
              <a:pPr/>
              <a:t>‹#›</a:t>
            </a:fld>
            <a:endParaRPr lang="cs-CZ"/>
          </a:p>
        </p:txBody>
      </p:sp>
    </p:spTree>
    <p:extLst>
      <p:ext uri="{BB962C8B-B14F-4D97-AF65-F5344CB8AC3E}">
        <p14:creationId xmlns:p14="http://schemas.microsoft.com/office/powerpoint/2010/main" val="16127240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cs-CZ" smtClean="0"/>
              <a:t>Kliknutím lze upravit styl.</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33A9FB0B-8BF7-44F3-81F2-A4BA0520A20E}" type="datetimeFigureOut">
              <a:rPr lang="cs-CZ" smtClean="0"/>
              <a:pPr/>
              <a:t>28.01.2019</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D0265C2B-AE8F-4D0D-B425-CB89FE50958B}" type="slidenum">
              <a:rPr lang="cs-CZ" smtClean="0"/>
              <a:pPr/>
              <a:t>‹#›</a:t>
            </a:fld>
            <a:endParaRPr lang="cs-CZ"/>
          </a:p>
        </p:txBody>
      </p:sp>
    </p:spTree>
    <p:extLst>
      <p:ext uri="{BB962C8B-B14F-4D97-AF65-F5344CB8AC3E}">
        <p14:creationId xmlns:p14="http://schemas.microsoft.com/office/powerpoint/2010/main" val="26856598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cs-CZ" smtClean="0"/>
              <a:t>Kliknutím lze upravit styl.</a:t>
            </a:r>
            <a:endParaRPr lang="en-US" dirty="0"/>
          </a:p>
        </p:txBody>
      </p:sp>
      <p:sp>
        <p:nvSpPr>
          <p:cNvPr id="3" name="Date Placeholder 2"/>
          <p:cNvSpPr>
            <a:spLocks noGrp="1"/>
          </p:cNvSpPr>
          <p:nvPr>
            <p:ph type="dt" sz="half" idx="10"/>
          </p:nvPr>
        </p:nvSpPr>
        <p:spPr/>
        <p:txBody>
          <a:bodyPr/>
          <a:lstStyle/>
          <a:p>
            <a:fld id="{33A9FB0B-8BF7-44F3-81F2-A4BA0520A20E}" type="datetimeFigureOut">
              <a:rPr lang="cs-CZ" smtClean="0"/>
              <a:pPr/>
              <a:t>28.01.2019</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D0265C2B-AE8F-4D0D-B425-CB89FE50958B}" type="slidenum">
              <a:rPr lang="cs-CZ" smtClean="0"/>
              <a:pPr/>
              <a:t>‹#›</a:t>
            </a:fld>
            <a:endParaRPr lang="cs-CZ"/>
          </a:p>
        </p:txBody>
      </p:sp>
    </p:spTree>
    <p:extLst>
      <p:ext uri="{BB962C8B-B14F-4D97-AF65-F5344CB8AC3E}">
        <p14:creationId xmlns:p14="http://schemas.microsoft.com/office/powerpoint/2010/main" val="2200571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A9FB0B-8BF7-44F3-81F2-A4BA0520A20E}" type="datetimeFigureOut">
              <a:rPr lang="cs-CZ" smtClean="0"/>
              <a:pPr/>
              <a:t>28.01.2019</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D0265C2B-AE8F-4D0D-B425-CB89FE50958B}" type="slidenum">
              <a:rPr lang="cs-CZ" smtClean="0"/>
              <a:pPr/>
              <a:t>‹#›</a:t>
            </a:fld>
            <a:endParaRPr lang="cs-CZ"/>
          </a:p>
        </p:txBody>
      </p:sp>
    </p:spTree>
    <p:extLst>
      <p:ext uri="{BB962C8B-B14F-4D97-AF65-F5344CB8AC3E}">
        <p14:creationId xmlns:p14="http://schemas.microsoft.com/office/powerpoint/2010/main" val="3221828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cstate="print">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cs-CZ" smtClean="0"/>
              <a:t>Kliknutím lze upravit styl.</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33A9FB0B-8BF7-44F3-81F2-A4BA0520A20E}" type="datetimeFigureOut">
              <a:rPr lang="cs-CZ" smtClean="0"/>
              <a:pPr/>
              <a:t>28.01.2019</a:t>
            </a:fld>
            <a:endParaRPr lang="cs-CZ"/>
          </a:p>
        </p:txBody>
      </p:sp>
      <p:sp>
        <p:nvSpPr>
          <p:cNvPr id="6" name="Footer Placeholder 5"/>
          <p:cNvSpPr>
            <a:spLocks noGrp="1"/>
          </p:cNvSpPr>
          <p:nvPr>
            <p:ph type="ftr" sz="quarter" idx="11"/>
          </p:nvPr>
        </p:nvSpPr>
        <p:spPr/>
        <p:txBody>
          <a:bodyPr/>
          <a:lstStyle/>
          <a:p>
            <a:endParaRPr lang="cs-CZ"/>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D0265C2B-AE8F-4D0D-B425-CB89FE50958B}" type="slidenum">
              <a:rPr lang="cs-CZ" smtClean="0"/>
              <a:pPr/>
              <a:t>‹#›</a:t>
            </a:fld>
            <a:endParaRPr lang="cs-CZ"/>
          </a:p>
        </p:txBody>
      </p:sp>
    </p:spTree>
    <p:extLst>
      <p:ext uri="{BB962C8B-B14F-4D97-AF65-F5344CB8AC3E}">
        <p14:creationId xmlns:p14="http://schemas.microsoft.com/office/powerpoint/2010/main" val="3176101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cstate="print">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cs-CZ" smtClean="0"/>
              <a:t>Kliknutím lze upravit styl.</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33A9FB0B-8BF7-44F3-81F2-A4BA0520A20E}" type="datetimeFigureOut">
              <a:rPr lang="cs-CZ" smtClean="0"/>
              <a:pPr/>
              <a:t>28.01.2019</a:t>
            </a:fld>
            <a:endParaRPr lang="cs-CZ"/>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D0265C2B-AE8F-4D0D-B425-CB89FE50958B}" type="slidenum">
              <a:rPr lang="cs-CZ" smtClean="0"/>
              <a:pPr/>
              <a:t>‹#›</a:t>
            </a:fld>
            <a:endParaRPr lang="cs-CZ"/>
          </a:p>
        </p:txBody>
      </p:sp>
    </p:spTree>
    <p:extLst>
      <p:ext uri="{BB962C8B-B14F-4D97-AF65-F5344CB8AC3E}">
        <p14:creationId xmlns:p14="http://schemas.microsoft.com/office/powerpoint/2010/main" val="5177538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33A9FB0B-8BF7-44F3-81F2-A4BA0520A20E}" type="datetimeFigureOut">
              <a:rPr lang="cs-CZ" smtClean="0"/>
              <a:pPr/>
              <a:t>28.01.2019</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D0265C2B-AE8F-4D0D-B425-CB89FE50958B}" type="slidenum">
              <a:rPr lang="cs-CZ" smtClean="0"/>
              <a:pPr/>
              <a:t>‹#›</a:t>
            </a:fld>
            <a:endParaRPr lang="cs-CZ"/>
          </a:p>
        </p:txBody>
      </p:sp>
    </p:spTree>
    <p:extLst>
      <p:ext uri="{BB962C8B-B14F-4D97-AF65-F5344CB8AC3E}">
        <p14:creationId xmlns:p14="http://schemas.microsoft.com/office/powerpoint/2010/main" val="37212195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cs-CZ" smtClean="0"/>
              <a:t>Kliknutím lze upravit styl.</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33A9FB0B-8BF7-44F3-81F2-A4BA0520A20E}" type="datetimeFigureOut">
              <a:rPr lang="cs-CZ" smtClean="0"/>
              <a:pPr/>
              <a:t>28.01.2019</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D0265C2B-AE8F-4D0D-B425-CB89FE50958B}" type="slidenum">
              <a:rPr lang="cs-CZ" smtClean="0"/>
              <a:pPr/>
              <a:t>‹#›</a:t>
            </a:fld>
            <a:endParaRPr lang="cs-CZ"/>
          </a:p>
        </p:txBody>
      </p:sp>
    </p:spTree>
    <p:extLst>
      <p:ext uri="{BB962C8B-B14F-4D97-AF65-F5344CB8AC3E}">
        <p14:creationId xmlns:p14="http://schemas.microsoft.com/office/powerpoint/2010/main" val="37051061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35000">
              <a:schemeClr val="accent1">
                <a:lumMod val="45000"/>
                <a:lumOff val="55000"/>
                <a:alpha val="44000"/>
              </a:schemeClr>
            </a:gs>
            <a:gs pos="53000">
              <a:schemeClr val="accent1">
                <a:lumMod val="20000"/>
                <a:lumOff val="80000"/>
              </a:schemeClr>
            </a:gs>
            <a:gs pos="73000">
              <a:schemeClr val="accent1">
                <a:lumMod val="30000"/>
                <a:lumOff val="70000"/>
                <a:alpha val="26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cs-CZ" smtClean="0"/>
              <a:t>Kliknutím lze upravit styl.</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33A9FB0B-8BF7-44F3-81F2-A4BA0520A20E}" type="datetimeFigureOut">
              <a:rPr lang="cs-CZ" smtClean="0"/>
              <a:pPr/>
              <a:t>28.01.2019</a:t>
            </a:fld>
            <a:endParaRPr lang="cs-CZ"/>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cs-CZ"/>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cstate="print">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D0265C2B-AE8F-4D0D-B425-CB89FE50958B}" type="slidenum">
              <a:rPr lang="cs-CZ" smtClean="0"/>
              <a:pPr/>
              <a:t>‹#›</a:t>
            </a:fld>
            <a:endParaRPr lang="cs-CZ"/>
          </a:p>
        </p:txBody>
      </p:sp>
    </p:spTree>
    <p:extLst>
      <p:ext uri="{BB962C8B-B14F-4D97-AF65-F5344CB8AC3E}">
        <p14:creationId xmlns:p14="http://schemas.microsoft.com/office/powerpoint/2010/main" val="2096425136"/>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35000">
              <a:schemeClr val="accent1">
                <a:lumMod val="45000"/>
                <a:lumOff val="55000"/>
                <a:alpha val="44000"/>
              </a:schemeClr>
            </a:gs>
            <a:gs pos="53000">
              <a:schemeClr val="accent1">
                <a:lumMod val="20000"/>
                <a:lumOff val="80000"/>
              </a:schemeClr>
            </a:gs>
            <a:gs pos="73000">
              <a:schemeClr val="accent1">
                <a:lumMod val="30000"/>
                <a:lumOff val="70000"/>
                <a:alpha val="26000"/>
              </a:schemeClr>
            </a:gs>
          </a:gsLst>
          <a:lin ang="5400000" scaled="1"/>
        </a:grad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429208" y="653143"/>
            <a:ext cx="11308702" cy="3814888"/>
          </a:xfrm>
        </p:spPr>
        <p:txBody>
          <a:bodyPr/>
          <a:lstStyle/>
          <a:p>
            <a:pPr algn="ctr">
              <a:lnSpc>
                <a:spcPct val="100000"/>
              </a:lnSpc>
              <a:spcBef>
                <a:spcPts val="600"/>
              </a:spcBef>
            </a:pPr>
            <a:r>
              <a:rPr lang="cs-CZ" sz="5400" b="1" spc="300" dirty="0" smtClean="0">
                <a:solidFill>
                  <a:schemeClr val="tx1"/>
                </a:solidFill>
                <a:effectLst>
                  <a:outerShdw blurRad="38100" dist="38100" dir="2700000" algn="tl">
                    <a:srgbClr val="000000">
                      <a:alpha val="43137"/>
                    </a:srgbClr>
                  </a:outerShdw>
                </a:effectLst>
              </a:rPr>
              <a:t>Únikové hry</a:t>
            </a:r>
            <a:br>
              <a:rPr lang="cs-CZ" sz="5400" b="1" spc="300" dirty="0" smtClean="0">
                <a:solidFill>
                  <a:schemeClr val="tx1"/>
                </a:solidFill>
                <a:effectLst>
                  <a:outerShdw blurRad="38100" dist="38100" dir="2700000" algn="tl">
                    <a:srgbClr val="000000">
                      <a:alpha val="43137"/>
                    </a:srgbClr>
                  </a:outerShdw>
                </a:effectLst>
              </a:rPr>
            </a:br>
            <a:r>
              <a:rPr lang="cs-CZ" sz="1600" dirty="0" smtClean="0">
                <a:solidFill>
                  <a:schemeClr val="tx1"/>
                </a:solidFill>
              </a:rPr>
              <a:t/>
            </a:r>
            <a:br>
              <a:rPr lang="cs-CZ" sz="1600" dirty="0" smtClean="0">
                <a:solidFill>
                  <a:schemeClr val="tx1"/>
                </a:solidFill>
              </a:rPr>
            </a:br>
            <a:r>
              <a:rPr lang="cs-CZ" sz="3200" cap="none" dirty="0" smtClean="0">
                <a:solidFill>
                  <a:schemeClr val="tx1"/>
                </a:solidFill>
              </a:rPr>
              <a:t>požadavky požární bezpečnosti staveb</a:t>
            </a:r>
            <a:endParaRPr lang="cs-CZ" sz="3200" dirty="0">
              <a:solidFill>
                <a:schemeClr val="tx1"/>
              </a:solidFill>
            </a:endParaRPr>
          </a:p>
        </p:txBody>
      </p:sp>
      <p:sp>
        <p:nvSpPr>
          <p:cNvPr id="3" name="Podnadpis 2"/>
          <p:cNvSpPr>
            <a:spLocks noGrp="1"/>
          </p:cNvSpPr>
          <p:nvPr>
            <p:ph type="subTitle" idx="1"/>
          </p:nvPr>
        </p:nvSpPr>
        <p:spPr>
          <a:xfrm>
            <a:off x="529045" y="5120640"/>
            <a:ext cx="7891272" cy="1737360"/>
          </a:xfrm>
        </p:spPr>
        <p:txBody>
          <a:bodyPr/>
          <a:lstStyle/>
          <a:p>
            <a:r>
              <a:rPr lang="cs-CZ" sz="2800" b="1" dirty="0"/>
              <a:t>k</a:t>
            </a:r>
            <a:r>
              <a:rPr lang="cs-CZ" sz="2800" b="1" dirty="0" smtClean="0"/>
              <a:t>pt. Ing. Petr Vohnický</a:t>
            </a:r>
          </a:p>
          <a:p>
            <a:r>
              <a:rPr lang="cs-CZ" sz="2400" dirty="0" smtClean="0"/>
              <a:t>Ministerstvo vnitra – generální ředitelství</a:t>
            </a:r>
          </a:p>
          <a:p>
            <a:r>
              <a:rPr lang="cs-CZ" sz="2400" dirty="0" smtClean="0"/>
              <a:t>Hasičského záchranného sboru České republiky</a:t>
            </a:r>
            <a:endParaRPr lang="cs-CZ" sz="2400" dirty="0"/>
          </a:p>
        </p:txBody>
      </p:sp>
      <p:pic>
        <p:nvPicPr>
          <p:cNvPr id="4" name="Obrázek 3"/>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702726" y="5019285"/>
            <a:ext cx="2540271" cy="1619639"/>
          </a:xfrm>
          <a:prstGeom prst="rect">
            <a:avLst/>
          </a:prstGeom>
        </p:spPr>
      </p:pic>
    </p:spTree>
    <p:extLst>
      <p:ext uri="{BB962C8B-B14F-4D97-AF65-F5344CB8AC3E}">
        <p14:creationId xmlns:p14="http://schemas.microsoft.com/office/powerpoint/2010/main" val="3563393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ipe(left)">
                                      <p:cBhvr>
                                        <p:cTn id="11" dur="1000"/>
                                        <p:tgtEl>
                                          <p:spTgt spid="3">
                                            <p:txEl>
                                              <p:pRg st="0" end="0"/>
                                            </p:txEl>
                                          </p:spTgt>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wipe(left)">
                                      <p:cBhvr>
                                        <p:cTn id="14" dur="1400"/>
                                        <p:tgtEl>
                                          <p:spTgt spid="3">
                                            <p:txEl>
                                              <p:pRg st="1" end="1"/>
                                            </p:txEl>
                                          </p:spTgt>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57175" y="484632"/>
            <a:ext cx="11610975" cy="1236592"/>
          </a:xfrm>
        </p:spPr>
        <p:txBody>
          <a:bodyPr>
            <a:normAutofit/>
          </a:bodyPr>
          <a:lstStyle/>
          <a:p>
            <a:pPr algn="ctr"/>
            <a:r>
              <a:rPr lang="cs-CZ" sz="4000" b="1" cap="none" dirty="0" smtClean="0">
                <a:solidFill>
                  <a:schemeClr val="tx1"/>
                </a:solidFill>
              </a:rPr>
              <a:t>Základní požadavky EU na stavby při požáru</a:t>
            </a:r>
            <a:endParaRPr lang="cs-CZ" sz="2800" b="1" cap="none" dirty="0">
              <a:solidFill>
                <a:schemeClr val="tx1"/>
              </a:solidFill>
            </a:endParaRPr>
          </a:p>
        </p:txBody>
      </p:sp>
      <p:sp>
        <p:nvSpPr>
          <p:cNvPr id="3" name="Zástupný symbol pro obsah 2"/>
          <p:cNvSpPr>
            <a:spLocks noGrp="1"/>
          </p:cNvSpPr>
          <p:nvPr>
            <p:ph idx="1"/>
          </p:nvPr>
        </p:nvSpPr>
        <p:spPr>
          <a:xfrm>
            <a:off x="628650" y="1771650"/>
            <a:ext cx="10877550" cy="4734658"/>
          </a:xfrm>
        </p:spPr>
        <p:txBody>
          <a:bodyPr anchor="ctr">
            <a:normAutofit lnSpcReduction="10000"/>
          </a:bodyPr>
          <a:lstStyle/>
          <a:p>
            <a:pPr marL="0" indent="0" algn="just">
              <a:lnSpc>
                <a:spcPct val="150000"/>
              </a:lnSpc>
              <a:spcBef>
                <a:spcPts val="0"/>
              </a:spcBef>
              <a:buNone/>
            </a:pPr>
            <a:r>
              <a:rPr lang="cs-CZ" sz="2800" dirty="0" smtClean="0"/>
              <a:t>Stavba musí být navržena a provedena způsobem, aby při požáru</a:t>
            </a:r>
          </a:p>
          <a:p>
            <a:pPr marL="360000" indent="-360000" algn="just">
              <a:lnSpc>
                <a:spcPct val="150000"/>
              </a:lnSpc>
              <a:spcBef>
                <a:spcPts val="0"/>
              </a:spcBef>
            </a:pPr>
            <a:r>
              <a:rPr lang="cs-CZ" sz="2800" dirty="0" smtClean="0"/>
              <a:t>byla </a:t>
            </a:r>
            <a:r>
              <a:rPr lang="cs-CZ" sz="2800" dirty="0" smtClean="0"/>
              <a:t>po určenou dobu zachována nosnost konstrukce</a:t>
            </a:r>
            <a:endParaRPr lang="cs-CZ" sz="2600" dirty="0" smtClean="0"/>
          </a:p>
          <a:p>
            <a:pPr marL="360000" indent="-360000">
              <a:lnSpc>
                <a:spcPct val="150000"/>
              </a:lnSpc>
            </a:pPr>
            <a:r>
              <a:rPr lang="cs-CZ" sz="2800" dirty="0" smtClean="0"/>
              <a:t>byl uvnitř stavby omezen vznik a šíření ohně a kouře</a:t>
            </a:r>
            <a:endParaRPr lang="cs-CZ" sz="2600" dirty="0" smtClean="0"/>
          </a:p>
          <a:p>
            <a:pPr marL="360000" indent="-360000">
              <a:lnSpc>
                <a:spcPct val="150000"/>
              </a:lnSpc>
            </a:pPr>
            <a:r>
              <a:rPr lang="cs-CZ" sz="2800" dirty="0" smtClean="0"/>
              <a:t>bylo omezeno šíření požáru na sousední stavby</a:t>
            </a:r>
          </a:p>
          <a:p>
            <a:pPr marL="360000" indent="-360000">
              <a:lnSpc>
                <a:spcPct val="150000"/>
              </a:lnSpc>
              <a:spcBef>
                <a:spcPts val="0"/>
              </a:spcBef>
            </a:pPr>
            <a:r>
              <a:rPr lang="cs-CZ" sz="2800" dirty="0" smtClean="0"/>
              <a:t>obyvatelé mohli stavbu opustit nebo aby mohli být jinými prostředky zachráněni</a:t>
            </a:r>
          </a:p>
          <a:p>
            <a:pPr marL="360000" indent="-360000"/>
            <a:r>
              <a:rPr lang="cs-CZ" sz="2800" dirty="0" smtClean="0"/>
              <a:t>byla brána v úvahu bezpečnost záchranných jednotek</a:t>
            </a:r>
          </a:p>
          <a:p>
            <a:pPr marL="360000" indent="-360000">
              <a:lnSpc>
                <a:spcPct val="150000"/>
              </a:lnSpc>
              <a:spcBef>
                <a:spcPts val="0"/>
              </a:spcBef>
            </a:pPr>
            <a:endParaRPr lang="cs-CZ" sz="2800" dirty="0"/>
          </a:p>
        </p:txBody>
      </p:sp>
    </p:spTree>
    <p:extLst>
      <p:ext uri="{BB962C8B-B14F-4D97-AF65-F5344CB8AC3E}">
        <p14:creationId xmlns:p14="http://schemas.microsoft.com/office/powerpoint/2010/main" val="190516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1000"/>
                                        <p:tgtEl>
                                          <p:spTgt spid="3">
                                            <p:txEl>
                                              <p:pRg st="0" end="0"/>
                                            </p:txEl>
                                          </p:spTgt>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wipe(left)">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wipe(left)">
                                      <p:cBhvr>
                                        <p:cTn id="21" dur="10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wipe(left)">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wipe(left)">
                                      <p:cBhvr>
                                        <p:cTn id="31" dur="1000"/>
                                        <p:tgtEl>
                                          <p:spTgt spid="3">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wipe(left)">
                                      <p:cBhvr>
                                        <p:cTn id="36"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bldLvl="2" advAuto="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57175" y="484632"/>
            <a:ext cx="11610975" cy="1236592"/>
          </a:xfrm>
        </p:spPr>
        <p:txBody>
          <a:bodyPr>
            <a:normAutofit/>
          </a:bodyPr>
          <a:lstStyle/>
          <a:p>
            <a:pPr algn="ctr"/>
            <a:r>
              <a:rPr lang="cs-CZ" sz="4000" b="1" cap="none" dirty="0" smtClean="0">
                <a:solidFill>
                  <a:schemeClr val="tx1"/>
                </a:solidFill>
              </a:rPr>
              <a:t>Požární bezpečnost staveb (PBS) v ČR</a:t>
            </a:r>
            <a:endParaRPr lang="cs-CZ" sz="2800" b="1" cap="none" dirty="0">
              <a:solidFill>
                <a:schemeClr val="tx1"/>
              </a:solidFill>
            </a:endParaRPr>
          </a:p>
        </p:txBody>
      </p:sp>
      <p:sp>
        <p:nvSpPr>
          <p:cNvPr id="3" name="Zástupný symbol pro obsah 2"/>
          <p:cNvSpPr>
            <a:spLocks noGrp="1"/>
          </p:cNvSpPr>
          <p:nvPr>
            <p:ph idx="1"/>
          </p:nvPr>
        </p:nvSpPr>
        <p:spPr>
          <a:xfrm>
            <a:off x="577516" y="1721224"/>
            <a:ext cx="10928684" cy="4785084"/>
          </a:xfrm>
        </p:spPr>
        <p:txBody>
          <a:bodyPr anchor="t" anchorCtr="0">
            <a:normAutofit/>
          </a:bodyPr>
          <a:lstStyle/>
          <a:p>
            <a:pPr marL="360000" indent="-360000">
              <a:lnSpc>
                <a:spcPct val="100000"/>
              </a:lnSpc>
              <a:spcBef>
                <a:spcPts val="0"/>
              </a:spcBef>
            </a:pPr>
            <a:r>
              <a:rPr lang="cs-CZ" sz="2800" dirty="0" smtClean="0"/>
              <a:t>z</a:t>
            </a:r>
            <a:r>
              <a:rPr lang="cs-CZ" sz="2800" dirty="0" smtClean="0"/>
              <a:t>ákon č. 183/2006 Sb., o územním plánování a stavebním řádu (stavební zákon)</a:t>
            </a:r>
          </a:p>
          <a:p>
            <a:pPr marL="908640" lvl="2" indent="-360000">
              <a:lnSpc>
                <a:spcPct val="100000"/>
              </a:lnSpc>
              <a:spcBef>
                <a:spcPts val="1200"/>
              </a:spcBef>
            </a:pPr>
            <a:r>
              <a:rPr lang="cs-CZ" sz="2600" dirty="0"/>
              <a:t>v</a:t>
            </a:r>
            <a:r>
              <a:rPr lang="cs-CZ" sz="2600" dirty="0" smtClean="0"/>
              <a:t>yhláška č. 268/2009 Sb. – technické požadavky na stavby </a:t>
            </a:r>
            <a:r>
              <a:rPr lang="cs-CZ" sz="2600" dirty="0" smtClean="0">
                <a:cs typeface="Calibri" panose="020F0502020204030204" pitchFamily="34" charset="0"/>
              </a:rPr>
              <a:t>→ základní požadavky na stavby →</a:t>
            </a:r>
            <a:r>
              <a:rPr lang="cs-CZ" sz="2600" dirty="0" smtClean="0"/>
              <a:t> požární bezpečnost (vyhláška č. 23/2008 Sb.)</a:t>
            </a:r>
          </a:p>
          <a:p>
            <a:pPr marL="360000" indent="-360000">
              <a:lnSpc>
                <a:spcPct val="100000"/>
              </a:lnSpc>
              <a:spcBef>
                <a:spcPts val="0"/>
              </a:spcBef>
            </a:pPr>
            <a:endParaRPr lang="cs-CZ" sz="2600" dirty="0"/>
          </a:p>
          <a:p>
            <a:pPr marL="360000" indent="-360000">
              <a:lnSpc>
                <a:spcPct val="100000"/>
              </a:lnSpc>
              <a:spcBef>
                <a:spcPts val="0"/>
              </a:spcBef>
            </a:pPr>
            <a:r>
              <a:rPr lang="cs-CZ" sz="2800" dirty="0"/>
              <a:t>z</a:t>
            </a:r>
            <a:r>
              <a:rPr lang="cs-CZ" sz="2800" dirty="0" smtClean="0"/>
              <a:t>ákon č. 133/1985 Sb., o požární ochraně </a:t>
            </a:r>
          </a:p>
          <a:p>
            <a:pPr marL="908640" lvl="2" indent="-360000">
              <a:lnSpc>
                <a:spcPct val="100000"/>
              </a:lnSpc>
              <a:spcBef>
                <a:spcPts val="1200"/>
              </a:spcBef>
            </a:pPr>
            <a:r>
              <a:rPr lang="cs-CZ" sz="2600" dirty="0"/>
              <a:t>v</a:t>
            </a:r>
            <a:r>
              <a:rPr lang="cs-CZ" sz="2600" dirty="0" smtClean="0"/>
              <a:t>yhláška č. 23/2008 Sb.  - technické podmínky požární ochrany </a:t>
            </a:r>
            <a:r>
              <a:rPr lang="cs-CZ" sz="2600" dirty="0" smtClean="0">
                <a:latin typeface="Calibri" panose="020F0502020204030204" pitchFamily="34" charset="0"/>
                <a:cs typeface="Calibri" panose="020F0502020204030204" pitchFamily="34" charset="0"/>
              </a:rPr>
              <a:t>→ ČSN 73 08…</a:t>
            </a:r>
            <a:endParaRPr lang="cs-CZ" sz="2600" dirty="0"/>
          </a:p>
        </p:txBody>
      </p:sp>
    </p:spTree>
    <p:extLst>
      <p:ext uri="{BB962C8B-B14F-4D97-AF65-F5344CB8AC3E}">
        <p14:creationId xmlns:p14="http://schemas.microsoft.com/office/powerpoint/2010/main" val="893439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1000"/>
                                        <p:tgtEl>
                                          <p:spTgt spid="3">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left)">
                                      <p:cBhvr>
                                        <p:cTn id="15" dur="10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ipe(left)">
                                      <p:cBhvr>
                                        <p:cTn id="20" dur="1000"/>
                                        <p:tgtEl>
                                          <p:spTgt spid="3">
                                            <p:txEl>
                                              <p:pRg st="3" end="3"/>
                                            </p:txEl>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left)">
                                      <p:cBhvr>
                                        <p:cTn id="23"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bldLvl="2" advAuto="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57175" y="484632"/>
            <a:ext cx="11610975" cy="1236592"/>
          </a:xfrm>
        </p:spPr>
        <p:txBody>
          <a:bodyPr>
            <a:normAutofit/>
          </a:bodyPr>
          <a:lstStyle/>
          <a:p>
            <a:pPr algn="ctr"/>
            <a:r>
              <a:rPr lang="cs-CZ" sz="4000" b="1" cap="none" dirty="0" smtClean="0">
                <a:solidFill>
                  <a:schemeClr val="tx1"/>
                </a:solidFill>
              </a:rPr>
              <a:t>České technické normy (ČSN) - PBS</a:t>
            </a:r>
            <a:endParaRPr lang="cs-CZ" sz="2800" b="1" cap="none" dirty="0">
              <a:solidFill>
                <a:schemeClr val="tx1"/>
              </a:solidFill>
            </a:endParaRPr>
          </a:p>
        </p:txBody>
      </p:sp>
      <p:sp>
        <p:nvSpPr>
          <p:cNvPr id="3" name="Zástupný symbol pro obsah 2"/>
          <p:cNvSpPr>
            <a:spLocks noGrp="1"/>
          </p:cNvSpPr>
          <p:nvPr>
            <p:ph idx="1"/>
          </p:nvPr>
        </p:nvSpPr>
        <p:spPr>
          <a:xfrm>
            <a:off x="577516" y="1721224"/>
            <a:ext cx="10928684" cy="4785084"/>
          </a:xfrm>
        </p:spPr>
        <p:txBody>
          <a:bodyPr anchor="t" anchorCtr="0">
            <a:normAutofit lnSpcReduction="10000"/>
          </a:bodyPr>
          <a:lstStyle/>
          <a:p>
            <a:pPr marL="360000" indent="-360000">
              <a:lnSpc>
                <a:spcPct val="100000"/>
              </a:lnSpc>
              <a:spcBef>
                <a:spcPts val="0"/>
              </a:spcBef>
            </a:pPr>
            <a:r>
              <a:rPr lang="cs-CZ" sz="2800" dirty="0" smtClean="0"/>
              <a:t>vyhláška č. 23/2008 Sb.  - technické podmínky požární ochrany pro navrhování, provádění a užívání stavby </a:t>
            </a:r>
            <a:r>
              <a:rPr lang="cs-CZ" sz="2800" dirty="0" smtClean="0">
                <a:latin typeface="Calibri" panose="020F0502020204030204" pitchFamily="34" charset="0"/>
                <a:cs typeface="Calibri" panose="020F0502020204030204" pitchFamily="34" charset="0"/>
              </a:rPr>
              <a:t>→ ČSN 73 08…</a:t>
            </a:r>
          </a:p>
          <a:p>
            <a:pPr marL="360000" indent="-360000">
              <a:lnSpc>
                <a:spcPct val="100000"/>
              </a:lnSpc>
              <a:spcBef>
                <a:spcPts val="0"/>
              </a:spcBef>
            </a:pPr>
            <a:endParaRPr lang="cs-CZ" sz="2800" dirty="0">
              <a:latin typeface="Calibri" panose="020F0502020204030204" pitchFamily="34" charset="0"/>
              <a:cs typeface="Calibri" panose="020F0502020204030204" pitchFamily="34" charset="0"/>
            </a:endParaRPr>
          </a:p>
          <a:p>
            <a:pPr marL="360000" indent="-360000">
              <a:lnSpc>
                <a:spcPct val="100000"/>
              </a:lnSpc>
              <a:spcBef>
                <a:spcPts val="0"/>
              </a:spcBef>
            </a:pPr>
            <a:r>
              <a:rPr lang="cs-CZ" sz="2800" dirty="0">
                <a:cs typeface="Calibri" panose="020F0502020204030204" pitchFamily="34" charset="0"/>
              </a:rPr>
              <a:t>z</a:t>
            </a:r>
            <a:r>
              <a:rPr lang="cs-CZ" sz="2800" dirty="0" smtClean="0">
                <a:cs typeface="Calibri" panose="020F0502020204030204" pitchFamily="34" charset="0"/>
              </a:rPr>
              <a:t>ákladní projektové normy </a:t>
            </a:r>
          </a:p>
          <a:p>
            <a:pPr marL="634320" lvl="1" indent="-360000">
              <a:lnSpc>
                <a:spcPct val="100000"/>
              </a:lnSpc>
              <a:spcBef>
                <a:spcPts val="0"/>
              </a:spcBef>
            </a:pPr>
            <a:r>
              <a:rPr lang="cs-CZ" sz="2600" dirty="0" smtClean="0">
                <a:cs typeface="Calibri" panose="020F0502020204030204" pitchFamily="34" charset="0"/>
              </a:rPr>
              <a:t>ČSN 73 0810 PBS – Společná ustanovení</a:t>
            </a:r>
          </a:p>
          <a:p>
            <a:pPr marL="634320" lvl="1" indent="-360000">
              <a:lnSpc>
                <a:spcPct val="100000"/>
              </a:lnSpc>
              <a:spcBef>
                <a:spcPts val="0"/>
              </a:spcBef>
            </a:pPr>
            <a:r>
              <a:rPr lang="cs-CZ" sz="2600" dirty="0" smtClean="0">
                <a:cs typeface="Calibri" panose="020F0502020204030204" pitchFamily="34" charset="0"/>
              </a:rPr>
              <a:t>ČSN 73 0802 PBS – Výrobní objekty</a:t>
            </a:r>
          </a:p>
          <a:p>
            <a:pPr marL="634320" lvl="1" indent="-360000">
              <a:lnSpc>
                <a:spcPct val="100000"/>
              </a:lnSpc>
              <a:spcBef>
                <a:spcPts val="0"/>
              </a:spcBef>
            </a:pPr>
            <a:r>
              <a:rPr lang="cs-CZ" sz="2600" dirty="0" smtClean="0">
                <a:cs typeface="Calibri" panose="020F0502020204030204" pitchFamily="34" charset="0"/>
              </a:rPr>
              <a:t>ČSN 73 0804 PBS – Nevýrobní objekty</a:t>
            </a:r>
          </a:p>
          <a:p>
            <a:pPr marL="0" indent="0">
              <a:lnSpc>
                <a:spcPct val="100000"/>
              </a:lnSpc>
              <a:spcBef>
                <a:spcPts val="0"/>
              </a:spcBef>
              <a:buNone/>
            </a:pPr>
            <a:endParaRPr lang="cs-CZ" sz="2800" dirty="0">
              <a:latin typeface="Calibri" panose="020F0502020204030204" pitchFamily="34" charset="0"/>
              <a:cs typeface="Calibri" panose="020F0502020204030204" pitchFamily="34" charset="0"/>
            </a:endParaRPr>
          </a:p>
          <a:p>
            <a:pPr marL="360000" indent="-360000">
              <a:lnSpc>
                <a:spcPct val="100000"/>
              </a:lnSpc>
              <a:spcBef>
                <a:spcPts val="0"/>
              </a:spcBef>
            </a:pPr>
            <a:r>
              <a:rPr lang="cs-CZ" sz="2800" dirty="0">
                <a:latin typeface="Calibri" panose="020F0502020204030204" pitchFamily="34" charset="0"/>
                <a:cs typeface="Calibri" panose="020F0502020204030204" pitchFamily="34" charset="0"/>
              </a:rPr>
              <a:t>p</a:t>
            </a:r>
            <a:r>
              <a:rPr lang="cs-CZ" sz="2800" dirty="0" smtClean="0">
                <a:latin typeface="Calibri" panose="020F0502020204030204" pitchFamily="34" charset="0"/>
                <a:cs typeface="Calibri" panose="020F0502020204030204" pitchFamily="34" charset="0"/>
              </a:rPr>
              <a:t>ředmětné projektové normy</a:t>
            </a:r>
          </a:p>
          <a:p>
            <a:pPr marL="634320" lvl="1" indent="-360000">
              <a:lnSpc>
                <a:spcPct val="100000"/>
              </a:lnSpc>
              <a:spcBef>
                <a:spcPts val="0"/>
              </a:spcBef>
            </a:pPr>
            <a:r>
              <a:rPr lang="cs-CZ" sz="2600" dirty="0">
                <a:cs typeface="Calibri" panose="020F0502020204030204" pitchFamily="34" charset="0"/>
              </a:rPr>
              <a:t>z</a:t>
            </a:r>
            <a:r>
              <a:rPr lang="cs-CZ" sz="2600" dirty="0" smtClean="0">
                <a:cs typeface="Calibri" panose="020F0502020204030204" pitchFamily="34" charset="0"/>
              </a:rPr>
              <a:t>přesňují normy základní dle konkrétního druhu provozu a využití</a:t>
            </a:r>
          </a:p>
          <a:p>
            <a:pPr marL="634320" lvl="1" indent="-360000">
              <a:lnSpc>
                <a:spcPct val="100000"/>
              </a:lnSpc>
              <a:spcBef>
                <a:spcPts val="0"/>
              </a:spcBef>
            </a:pPr>
            <a:r>
              <a:rPr lang="cs-CZ" sz="2600" dirty="0" smtClean="0"/>
              <a:t>ČSN 73 0831 PBS – shro</a:t>
            </a:r>
            <a:r>
              <a:rPr lang="cs-CZ" sz="2600" dirty="0" smtClean="0"/>
              <a:t>mažďovací prostory, </a:t>
            </a:r>
            <a:r>
              <a:rPr lang="cs-CZ" sz="2600" dirty="0"/>
              <a:t>ČSN 73 0833 PBS – Obytné </a:t>
            </a:r>
            <a:r>
              <a:rPr lang="cs-CZ" sz="2600" dirty="0" smtClean="0"/>
              <a:t>budovy,  ČSN 73 0835 …</a:t>
            </a:r>
            <a:endParaRPr lang="cs-CZ" sz="2600" dirty="0"/>
          </a:p>
        </p:txBody>
      </p:sp>
    </p:spTree>
    <p:extLst>
      <p:ext uri="{BB962C8B-B14F-4D97-AF65-F5344CB8AC3E}">
        <p14:creationId xmlns:p14="http://schemas.microsoft.com/office/powerpoint/2010/main" val="3264900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1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1000"/>
                                        <p:tgtEl>
                                          <p:spTgt spid="3">
                                            <p:txEl>
                                              <p:pRg st="2" end="2"/>
                                            </p:txEl>
                                          </p:spTgt>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left)">
                                      <p:cBhvr>
                                        <p:cTn id="21" dur="1000"/>
                                        <p:tgtEl>
                                          <p:spTgt spid="3">
                                            <p:txEl>
                                              <p:pRg st="3" end="3"/>
                                            </p:txEl>
                                          </p:spTgt>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ipe(left)">
                                      <p:cBhvr>
                                        <p:cTn id="25" dur="1000"/>
                                        <p:tgtEl>
                                          <p:spTgt spid="3">
                                            <p:txEl>
                                              <p:pRg st="4" end="4"/>
                                            </p:txEl>
                                          </p:spTgt>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wipe(left)">
                                      <p:cBhvr>
                                        <p:cTn id="29" dur="1000"/>
                                        <p:tgtEl>
                                          <p:spTgt spid="3">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wipe(left)">
                                      <p:cBhvr>
                                        <p:cTn id="34" dur="1000"/>
                                        <p:tgtEl>
                                          <p:spTgt spid="3">
                                            <p:txEl>
                                              <p:pRg st="7" end="7"/>
                                            </p:txEl>
                                          </p:spTgt>
                                        </p:tgtEl>
                                      </p:cBhvr>
                                    </p:animEffect>
                                  </p:childTnLst>
                                </p:cTn>
                              </p:par>
                            </p:childTnLst>
                          </p:cTn>
                        </p:par>
                        <p:par>
                          <p:cTn id="35" fill="hold">
                            <p:stCondLst>
                              <p:cond delay="1000"/>
                            </p:stCondLst>
                            <p:childTnLst>
                              <p:par>
                                <p:cTn id="36" presetID="22" presetClass="entr" presetSubtype="8" fill="hold" grpId="0" nodeType="after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wipe(left)">
                                      <p:cBhvr>
                                        <p:cTn id="38" dur="1000"/>
                                        <p:tgtEl>
                                          <p:spTgt spid="3">
                                            <p:txEl>
                                              <p:pRg st="8" end="8"/>
                                            </p:txEl>
                                          </p:spTgt>
                                        </p:tgtEl>
                                      </p:cBhvr>
                                    </p:animEffect>
                                  </p:childTnLst>
                                </p:cTn>
                              </p:par>
                            </p:childTnLst>
                          </p:cTn>
                        </p:par>
                        <p:par>
                          <p:cTn id="39" fill="hold">
                            <p:stCondLst>
                              <p:cond delay="2000"/>
                            </p:stCondLst>
                            <p:childTnLst>
                              <p:par>
                                <p:cTn id="40" presetID="22" presetClass="entr" presetSubtype="8" fill="hold" grpId="0" nodeType="after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wipe(left)">
                                      <p:cBhvr>
                                        <p:cTn id="42"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bldLvl="2"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1140187" y="404445"/>
            <a:ext cx="10058400" cy="914401"/>
          </a:xfrm>
        </p:spPr>
        <p:txBody>
          <a:bodyPr>
            <a:normAutofit/>
          </a:bodyPr>
          <a:lstStyle/>
          <a:p>
            <a:pPr algn="ctr"/>
            <a:r>
              <a:rPr lang="cs-CZ" sz="4000" b="1" cap="none" dirty="0" smtClean="0">
                <a:solidFill>
                  <a:schemeClr val="tx1"/>
                </a:solidFill>
              </a:rPr>
              <a:t>Provozy únikových her</a:t>
            </a:r>
            <a:endParaRPr lang="cs-CZ" sz="4000" dirty="0"/>
          </a:p>
        </p:txBody>
      </p:sp>
      <p:sp>
        <p:nvSpPr>
          <p:cNvPr id="2" name="Zástupný symbol pro obsah 1"/>
          <p:cNvSpPr>
            <a:spLocks noGrp="1"/>
          </p:cNvSpPr>
          <p:nvPr>
            <p:ph idx="1"/>
          </p:nvPr>
        </p:nvSpPr>
        <p:spPr>
          <a:xfrm>
            <a:off x="712584" y="1515979"/>
            <a:ext cx="11294932" cy="5095836"/>
          </a:xfrm>
        </p:spPr>
        <p:txBody>
          <a:bodyPr>
            <a:noAutofit/>
          </a:bodyPr>
          <a:lstStyle/>
          <a:p>
            <a:pPr marL="360000" indent="-360000" algn="just">
              <a:lnSpc>
                <a:spcPct val="100000"/>
              </a:lnSpc>
              <a:spcBef>
                <a:spcPts val="2400"/>
              </a:spcBef>
            </a:pPr>
            <a:r>
              <a:rPr lang="cs-CZ" sz="2800" dirty="0" smtClean="0"/>
              <a:t>novostavby – stavební povolení nebo ohlášení dle druhu stavby</a:t>
            </a:r>
          </a:p>
          <a:p>
            <a:pPr marL="361950" indent="-361950" algn="just">
              <a:lnSpc>
                <a:spcPct val="100000"/>
              </a:lnSpc>
              <a:spcBef>
                <a:spcPts val="2400"/>
              </a:spcBef>
            </a:pPr>
            <a:r>
              <a:rPr lang="cs-CZ" sz="2800" dirty="0"/>
              <a:t>s</a:t>
            </a:r>
            <a:r>
              <a:rPr lang="cs-CZ" sz="2800" dirty="0" smtClean="0"/>
              <a:t>távající objekty – </a:t>
            </a:r>
            <a:r>
              <a:rPr lang="cs-CZ" sz="2800" dirty="0"/>
              <a:t>§ 126 odst. 2 </a:t>
            </a:r>
            <a:r>
              <a:rPr lang="cs-CZ" sz="2800" dirty="0" smtClean="0"/>
              <a:t>stavebního zákona </a:t>
            </a:r>
            <a:r>
              <a:rPr lang="cs-CZ" sz="2800" dirty="0"/>
              <a:t>– změna v účelu užívání – pokud účinky změny mohou ohrozit život, zdraví a bezpečnost </a:t>
            </a:r>
            <a:r>
              <a:rPr lang="cs-CZ" sz="2800" dirty="0">
                <a:latin typeface="Times New Roman" panose="02020603050405020304" pitchFamily="18" charset="0"/>
                <a:cs typeface="Times New Roman" panose="02020603050405020304" pitchFamily="18" charset="0"/>
              </a:rPr>
              <a:t>→</a:t>
            </a:r>
            <a:r>
              <a:rPr lang="cs-CZ" sz="2800" dirty="0"/>
              <a:t> povolení nebo souhlas stavebního </a:t>
            </a:r>
            <a:r>
              <a:rPr lang="cs-CZ" sz="2800" dirty="0" smtClean="0"/>
              <a:t>úřadu</a:t>
            </a:r>
          </a:p>
          <a:p>
            <a:pPr marL="360000" indent="-360000" algn="just">
              <a:lnSpc>
                <a:spcPct val="100000"/>
              </a:lnSpc>
              <a:spcBef>
                <a:spcPts val="2400"/>
              </a:spcBef>
            </a:pPr>
            <a:r>
              <a:rPr lang="cs-CZ" sz="2800" dirty="0"/>
              <a:t>m</a:t>
            </a:r>
            <a:r>
              <a:rPr lang="cs-CZ" sz="2800" dirty="0" smtClean="0"/>
              <a:t>echanická odolnost a stabilita, požární bezpečnost, ochrana proti hluku, bezpečnost při užívání atd</a:t>
            </a:r>
            <a:r>
              <a:rPr lang="cs-CZ" sz="2800" dirty="0"/>
              <a:t>.</a:t>
            </a:r>
            <a:endParaRPr lang="cs-CZ" sz="2800" dirty="0" smtClean="0"/>
          </a:p>
          <a:p>
            <a:pPr marL="360000" indent="-360000" algn="just">
              <a:lnSpc>
                <a:spcPct val="100000"/>
              </a:lnSpc>
              <a:spcBef>
                <a:spcPts val="2400"/>
              </a:spcBef>
            </a:pPr>
            <a:r>
              <a:rPr lang="cs-CZ" sz="2800" dirty="0" smtClean="0"/>
              <a:t>projektová dokumentace (PD) – vyhláška 499/2006 Sb. </a:t>
            </a:r>
          </a:p>
          <a:p>
            <a:pPr marL="360000" indent="-360000" algn="just">
              <a:lnSpc>
                <a:spcPct val="100000"/>
              </a:lnSpc>
              <a:spcBef>
                <a:spcPts val="2400"/>
              </a:spcBef>
            </a:pPr>
            <a:r>
              <a:rPr lang="cs-CZ" sz="2800" dirty="0" smtClean="0"/>
              <a:t>zpracovatel PD – oprávnění podle </a:t>
            </a:r>
            <a:r>
              <a:rPr lang="cs-CZ" sz="2800" dirty="0"/>
              <a:t>zákona č. 360/1992 Sb. (autorizovaný inženýr, popř. technik)</a:t>
            </a:r>
          </a:p>
          <a:p>
            <a:pPr marL="0" indent="0" algn="just">
              <a:lnSpc>
                <a:spcPct val="100000"/>
              </a:lnSpc>
              <a:spcBef>
                <a:spcPts val="2400"/>
              </a:spcBef>
              <a:buNone/>
            </a:pPr>
            <a:endParaRPr lang="cs-CZ" sz="2800" dirty="0" smtClean="0"/>
          </a:p>
        </p:txBody>
      </p:sp>
    </p:spTree>
    <p:extLst>
      <p:ext uri="{BB962C8B-B14F-4D97-AF65-F5344CB8AC3E}">
        <p14:creationId xmlns:p14="http://schemas.microsoft.com/office/powerpoint/2010/main" val="3189171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wipe(left)">
                                      <p:cBhvr>
                                        <p:cTn id="13" dur="1500"/>
                                        <p:tgtEl>
                                          <p:spTgt spid="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Effect transition="in" filter="wipe(left)">
                                      <p:cBhvr>
                                        <p:cTn id="18" dur="1500"/>
                                        <p:tgtEl>
                                          <p:spTgt spid="2">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Effect transition="in" filter="wipe(left)">
                                      <p:cBhvr>
                                        <p:cTn id="23" dur="15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wipe(left)">
                                      <p:cBhvr>
                                        <p:cTn id="28" dur="1500"/>
                                        <p:tgtEl>
                                          <p:spTgt spid="2">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2">
                                            <p:txEl>
                                              <p:pRg st="4" end="4"/>
                                            </p:txEl>
                                          </p:spTgt>
                                        </p:tgtEl>
                                        <p:attrNameLst>
                                          <p:attrName>style.visibility</p:attrName>
                                        </p:attrNameLst>
                                      </p:cBhvr>
                                      <p:to>
                                        <p:strVal val="visible"/>
                                      </p:to>
                                    </p:set>
                                    <p:animEffect transition="in" filter="wipe(left)">
                                      <p:cBhvr>
                                        <p:cTn id="33" dur="1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1140187" y="404445"/>
            <a:ext cx="10058400" cy="914401"/>
          </a:xfrm>
        </p:spPr>
        <p:txBody>
          <a:bodyPr>
            <a:normAutofit/>
          </a:bodyPr>
          <a:lstStyle/>
          <a:p>
            <a:pPr algn="ctr"/>
            <a:r>
              <a:rPr lang="cs-CZ" sz="4000" b="1" cap="none" dirty="0" smtClean="0">
                <a:solidFill>
                  <a:schemeClr val="tx1"/>
                </a:solidFill>
              </a:rPr>
              <a:t>Provozy únikových her z hlediska PBS</a:t>
            </a:r>
            <a:endParaRPr lang="cs-CZ" sz="4000" dirty="0"/>
          </a:p>
        </p:txBody>
      </p:sp>
      <p:sp>
        <p:nvSpPr>
          <p:cNvPr id="2" name="Zástupný symbol pro obsah 1"/>
          <p:cNvSpPr>
            <a:spLocks noGrp="1"/>
          </p:cNvSpPr>
          <p:nvPr>
            <p:ph idx="1"/>
          </p:nvPr>
        </p:nvSpPr>
        <p:spPr>
          <a:xfrm>
            <a:off x="712584" y="1515979"/>
            <a:ext cx="11294932" cy="5095836"/>
          </a:xfrm>
        </p:spPr>
        <p:txBody>
          <a:bodyPr>
            <a:noAutofit/>
          </a:bodyPr>
          <a:lstStyle/>
          <a:p>
            <a:pPr marL="360000" indent="-360000" algn="just">
              <a:lnSpc>
                <a:spcPct val="100000"/>
              </a:lnSpc>
              <a:spcBef>
                <a:spcPts val="2400"/>
              </a:spcBef>
            </a:pPr>
            <a:r>
              <a:rPr lang="cs-CZ" sz="2800" dirty="0"/>
              <a:t>n</a:t>
            </a:r>
            <a:r>
              <a:rPr lang="cs-CZ" sz="2800" dirty="0" smtClean="0"/>
              <a:t>ejsou stanoveny specifické podmínky PBS </a:t>
            </a:r>
            <a:r>
              <a:rPr lang="cs-CZ" sz="2800" dirty="0" smtClean="0">
                <a:latin typeface="Calibri" panose="020F0502020204030204" pitchFamily="34" charset="0"/>
                <a:cs typeface="Calibri" panose="020F0502020204030204" pitchFamily="34" charset="0"/>
              </a:rPr>
              <a:t>→ obecné požadavky ČSN</a:t>
            </a:r>
            <a:endParaRPr lang="cs-CZ" sz="2800" dirty="0" smtClean="0"/>
          </a:p>
          <a:p>
            <a:pPr marL="360000" indent="-360000" algn="just">
              <a:lnSpc>
                <a:spcPct val="100000"/>
              </a:lnSpc>
              <a:spcBef>
                <a:spcPts val="2400"/>
              </a:spcBef>
            </a:pPr>
            <a:r>
              <a:rPr lang="cs-CZ" sz="2800" dirty="0"/>
              <a:t>h</a:t>
            </a:r>
            <a:r>
              <a:rPr lang="cs-CZ" sz="2800" dirty="0" smtClean="0"/>
              <a:t>odnocení vždy ve vztahu k objektu (popř. provozu), ve kterém se nachází</a:t>
            </a:r>
          </a:p>
          <a:p>
            <a:pPr marL="360000" indent="-360000" algn="just">
              <a:lnSpc>
                <a:spcPct val="100000"/>
              </a:lnSpc>
              <a:spcBef>
                <a:spcPts val="2400"/>
              </a:spcBef>
            </a:pPr>
            <a:r>
              <a:rPr lang="cs-CZ" sz="2800" dirty="0" smtClean="0"/>
              <a:t>požárně bezpečnostní řešení (PBŘ) – zhodnocení </a:t>
            </a:r>
            <a:r>
              <a:rPr lang="cs-CZ" sz="2800" dirty="0" err="1" smtClean="0"/>
              <a:t>tech</a:t>
            </a:r>
            <a:r>
              <a:rPr lang="cs-CZ" sz="2800" dirty="0" smtClean="0"/>
              <a:t>. podmínek požární ochrany pro konkrétní stavbu – součást PD</a:t>
            </a:r>
          </a:p>
          <a:p>
            <a:pPr marL="360000" indent="-360000" algn="just">
              <a:lnSpc>
                <a:spcPct val="100000"/>
              </a:lnSpc>
              <a:spcBef>
                <a:spcPts val="2400"/>
              </a:spcBef>
            </a:pPr>
            <a:r>
              <a:rPr lang="cs-CZ" sz="2800" dirty="0"/>
              <a:t>o</a:t>
            </a:r>
            <a:r>
              <a:rPr lang="cs-CZ" sz="2800" dirty="0" smtClean="0"/>
              <a:t>bsah PBŘ – vyhláška č. 246/2001 Sb. (o požární prevenci)</a:t>
            </a:r>
          </a:p>
          <a:p>
            <a:pPr marL="361950" indent="-361950" algn="just"/>
            <a:endParaRPr lang="cs-CZ" sz="2800"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8436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wipe(left)">
                                      <p:cBhvr>
                                        <p:cTn id="13" dur="1500"/>
                                        <p:tgtEl>
                                          <p:spTgt spid="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Effect transition="in" filter="wipe(left)">
                                      <p:cBhvr>
                                        <p:cTn id="18" dur="1500"/>
                                        <p:tgtEl>
                                          <p:spTgt spid="2">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Effect transition="in" filter="wipe(left)">
                                      <p:cBhvr>
                                        <p:cTn id="23" dur="15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wipe(left)">
                                      <p:cBhvr>
                                        <p:cTn id="28" dur="1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obsah 3"/>
          <p:cNvSpPr>
            <a:spLocks noGrp="1"/>
          </p:cNvSpPr>
          <p:nvPr>
            <p:ph idx="1"/>
          </p:nvPr>
        </p:nvSpPr>
        <p:spPr>
          <a:xfrm>
            <a:off x="1069848" y="981635"/>
            <a:ext cx="10058400" cy="5446059"/>
          </a:xfrm>
        </p:spPr>
        <p:txBody>
          <a:bodyPr>
            <a:normAutofit/>
          </a:bodyPr>
          <a:lstStyle/>
          <a:p>
            <a:pPr marL="360000" indent="-360000" algn="just">
              <a:lnSpc>
                <a:spcPct val="100000"/>
              </a:lnSpc>
              <a:spcBef>
                <a:spcPts val="2400"/>
              </a:spcBef>
            </a:pPr>
            <a:r>
              <a:rPr lang="cs-CZ" sz="2800" dirty="0" smtClean="0"/>
              <a:t>dělení stavby do požárních úseků, zhodnocení navržených stavebních konstrukcí a požárních uzávěrů, zhodnocení možnosti provedení zásahu, evakuace osob, zásobování objektu požární vodou atd.</a:t>
            </a:r>
          </a:p>
          <a:p>
            <a:pPr marL="360000" indent="-360000" algn="just">
              <a:lnSpc>
                <a:spcPct val="100000"/>
              </a:lnSpc>
              <a:spcBef>
                <a:spcPts val="2400"/>
              </a:spcBef>
            </a:pPr>
            <a:r>
              <a:rPr lang="cs-CZ" sz="2800" dirty="0" smtClean="0"/>
              <a:t>oprávnění </a:t>
            </a:r>
            <a:r>
              <a:rPr lang="cs-CZ" sz="2800" dirty="0"/>
              <a:t>zpracovatele podle zákona č. 360/1992 Sb. </a:t>
            </a:r>
            <a:endParaRPr lang="cs-CZ" sz="2800" dirty="0" smtClean="0"/>
          </a:p>
          <a:p>
            <a:pPr marL="360000" indent="-360000" algn="just">
              <a:lnSpc>
                <a:spcPct val="100000"/>
              </a:lnSpc>
              <a:spcBef>
                <a:spcPts val="2400"/>
              </a:spcBef>
            </a:pPr>
            <a:r>
              <a:rPr lang="cs-CZ" sz="2800" dirty="0" smtClean="0"/>
              <a:t>normy ČSN stanovují pouze min. požadavky – žádná stavba není 100 % bezpečná – zodpovědným přístupem lze riziko eliminovat na minimum (aplikace opatření nad rámec ČSN)</a:t>
            </a:r>
            <a:endParaRPr lang="cs-CZ" sz="2800" dirty="0"/>
          </a:p>
          <a:p>
            <a:pPr marL="0" indent="0" algn="just">
              <a:lnSpc>
                <a:spcPct val="100000"/>
              </a:lnSpc>
              <a:spcBef>
                <a:spcPts val="2400"/>
              </a:spcBef>
              <a:buNone/>
            </a:pPr>
            <a:endParaRPr lang="cs-CZ" sz="2800" dirty="0" smtClean="0"/>
          </a:p>
          <a:p>
            <a:pPr marL="360000" indent="-360000" algn="just">
              <a:lnSpc>
                <a:spcPct val="100000"/>
              </a:lnSpc>
              <a:spcBef>
                <a:spcPts val="2400"/>
              </a:spcBef>
            </a:pPr>
            <a:endParaRPr lang="cs-CZ" sz="2800" dirty="0"/>
          </a:p>
          <a:p>
            <a:pPr marL="0" indent="0" algn="just">
              <a:lnSpc>
                <a:spcPct val="100000"/>
              </a:lnSpc>
              <a:buNone/>
            </a:pPr>
            <a:endParaRPr lang="cs-CZ" sz="2800" dirty="0" smtClean="0"/>
          </a:p>
          <a:p>
            <a:pPr marL="361950" indent="-361950" algn="just">
              <a:lnSpc>
                <a:spcPct val="100000"/>
              </a:lnSpc>
            </a:pPr>
            <a:endParaRPr lang="cs-CZ" sz="2800" dirty="0"/>
          </a:p>
          <a:p>
            <a:pPr marL="0" indent="0">
              <a:buNone/>
            </a:pPr>
            <a:endParaRPr lang="cs-CZ" dirty="0"/>
          </a:p>
        </p:txBody>
      </p:sp>
    </p:spTree>
    <p:extLst>
      <p:ext uri="{BB962C8B-B14F-4D97-AF65-F5344CB8AC3E}">
        <p14:creationId xmlns:p14="http://schemas.microsoft.com/office/powerpoint/2010/main" val="557356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left)">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left)">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767255" y="379704"/>
            <a:ext cx="10058400" cy="6317658"/>
          </a:xfrm>
        </p:spPr>
        <p:txBody>
          <a:bodyPr>
            <a:normAutofit/>
          </a:bodyPr>
          <a:lstStyle/>
          <a:p>
            <a:pPr marL="0" indent="0" algn="just">
              <a:lnSpc>
                <a:spcPct val="150000"/>
              </a:lnSpc>
              <a:buNone/>
            </a:pPr>
            <a:endParaRPr lang="cs-CZ" b="1" dirty="0"/>
          </a:p>
          <a:p>
            <a:pPr algn="just">
              <a:lnSpc>
                <a:spcPct val="150000"/>
              </a:lnSpc>
            </a:pPr>
            <a:endParaRPr lang="cs-CZ" b="1" dirty="0"/>
          </a:p>
          <a:p>
            <a:pPr marL="0" indent="0" algn="ctr">
              <a:lnSpc>
                <a:spcPct val="150000"/>
              </a:lnSpc>
              <a:buNone/>
            </a:pPr>
            <a:r>
              <a:rPr lang="cs-CZ" sz="4000" b="1" dirty="0" smtClean="0"/>
              <a:t>DĚKUJI ZA </a:t>
            </a:r>
            <a:r>
              <a:rPr lang="cs-CZ" sz="4000" b="1" dirty="0" smtClean="0"/>
              <a:t>POZORNOST</a:t>
            </a:r>
          </a:p>
          <a:p>
            <a:pPr marL="0" indent="0" algn="ctr">
              <a:lnSpc>
                <a:spcPct val="150000"/>
              </a:lnSpc>
              <a:buNone/>
            </a:pPr>
            <a:r>
              <a:rPr lang="cs-CZ" sz="4000" b="1" dirty="0" smtClean="0"/>
              <a:t>Petr Vohnický</a:t>
            </a:r>
            <a:endParaRPr lang="cs-CZ" sz="4000" b="1"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56175" y="3538533"/>
            <a:ext cx="4480560" cy="2856738"/>
          </a:xfrm>
          <a:prstGeom prst="rect">
            <a:avLst/>
          </a:prstGeom>
        </p:spPr>
      </p:pic>
    </p:spTree>
    <p:extLst>
      <p:ext uri="{BB962C8B-B14F-4D97-AF65-F5344CB8AC3E}">
        <p14:creationId xmlns:p14="http://schemas.microsoft.com/office/powerpoint/2010/main" val="981809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2" end="2"/>
                                            </p:txEl>
                                          </p:spTgt>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1" fill="hold" grpId="0" nodeType="after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calcmode="lin" valueType="num">
                                      <p:cBhvr additive="base">
                                        <p:cTn id="1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3" end="3"/>
                                            </p:txEl>
                                          </p:spTgt>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6" presetClass="entr" presetSubtype="32"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řevo">
  <a:themeElements>
    <a:clrScheme name="Dřevo">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Dřevo">
      <a:majorFont>
        <a:latin typeface="Rockwell Condensed"/>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Dřevo">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TC103090434[[fn=Typ dřeva]]</Template>
  <TotalTime>10031</TotalTime>
  <Words>894</Words>
  <Application>Microsoft Office PowerPoint</Application>
  <PresentationFormat>Širokoúhlá obrazovka</PresentationFormat>
  <Paragraphs>61</Paragraphs>
  <Slides>8</Slides>
  <Notes>8</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8</vt:i4>
      </vt:variant>
    </vt:vector>
  </HeadingPairs>
  <TitlesOfParts>
    <vt:vector size="14" baseType="lpstr">
      <vt:lpstr>Calibri</vt:lpstr>
      <vt:lpstr>Rockwell</vt:lpstr>
      <vt:lpstr>Rockwell Condensed</vt:lpstr>
      <vt:lpstr>Times New Roman</vt:lpstr>
      <vt:lpstr>Wingdings</vt:lpstr>
      <vt:lpstr>Dřevo</vt:lpstr>
      <vt:lpstr>Únikové hry  požadavky požární bezpečnosti staveb</vt:lpstr>
      <vt:lpstr>Základní požadavky EU na stavby při požáru</vt:lpstr>
      <vt:lpstr>Požární bezpečnost staveb (PBS) v ČR</vt:lpstr>
      <vt:lpstr>České technické normy (ČSN) - PBS</vt:lpstr>
      <vt:lpstr>Provozy únikových her</vt:lpstr>
      <vt:lpstr>Provozy únikových her z hlediska PBS</vt:lpstr>
      <vt:lpstr>Prezentace aplikace PowerPoint</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Informace z Oddělení Stavebně technické prevence   II. pololetí 2016</dc:title>
  <dc:creator>Petr Vohnický</dc:creator>
  <cp:lastModifiedBy>Vohnický Petr</cp:lastModifiedBy>
  <cp:revision>485</cp:revision>
  <cp:lastPrinted>2017-02-27T13:32:39Z</cp:lastPrinted>
  <dcterms:created xsi:type="dcterms:W3CDTF">2016-11-21T09:46:55Z</dcterms:created>
  <dcterms:modified xsi:type="dcterms:W3CDTF">2019-01-28T14:10:36Z</dcterms:modified>
</cp:coreProperties>
</file>