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63" r:id="rId2"/>
    <p:sldId id="333" r:id="rId3"/>
    <p:sldId id="334" r:id="rId4"/>
    <p:sldId id="364" r:id="rId5"/>
    <p:sldId id="340" r:id="rId6"/>
    <p:sldId id="341" r:id="rId7"/>
    <p:sldId id="342" r:id="rId8"/>
    <p:sldId id="343" r:id="rId9"/>
    <p:sldId id="365" r:id="rId10"/>
    <p:sldId id="335" r:id="rId11"/>
    <p:sldId id="367" r:id="rId12"/>
    <p:sldId id="366" r:id="rId13"/>
    <p:sldId id="368" r:id="rId14"/>
    <p:sldId id="369" r:id="rId15"/>
    <p:sldId id="370" r:id="rId16"/>
    <p:sldId id="371" r:id="rId17"/>
    <p:sldId id="372" r:id="rId18"/>
    <p:sldId id="373" r:id="rId19"/>
    <p:sldId id="374" r:id="rId20"/>
    <p:sldId id="375" r:id="rId21"/>
    <p:sldId id="381" r:id="rId22"/>
    <p:sldId id="352" r:id="rId23"/>
    <p:sldId id="351" r:id="rId24"/>
    <p:sldId id="362" r:id="rId25"/>
    <p:sldId id="379" r:id="rId26"/>
    <p:sldId id="380" r:id="rId27"/>
    <p:sldId id="378" r:id="rId28"/>
    <p:sldId id="377" r:id="rId29"/>
    <p:sldId id="345" r:id="rId30"/>
  </p:sldIdLst>
  <p:sldSz cx="9144000" cy="6858000" type="screen4x3"/>
  <p:notesSz cx="6799263" cy="992981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7C80"/>
    <a:srgbClr val="CC3300"/>
    <a:srgbClr val="3F9414"/>
    <a:srgbClr val="CC6600"/>
    <a:srgbClr val="00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78" autoAdjust="0"/>
    <p:restoredTop sz="91429" autoAdjust="0"/>
  </p:normalViewPr>
  <p:slideViewPr>
    <p:cSldViewPr>
      <p:cViewPr>
        <p:scale>
          <a:sx n="100" d="100"/>
          <a:sy n="100" d="100"/>
        </p:scale>
        <p:origin x="-133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236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2" d="100"/>
          <a:sy n="72" d="100"/>
        </p:scale>
        <p:origin x="-2214" y="-114"/>
      </p:cViewPr>
      <p:guideLst>
        <p:guide orient="horz" pos="3128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823" cy="496412"/>
          </a:xfrm>
          <a:prstGeom prst="rect">
            <a:avLst/>
          </a:prstGeom>
        </p:spPr>
        <p:txBody>
          <a:bodyPr vert="horz" lIns="91349" tIns="45674" rIns="91349" bIns="4567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854" y="0"/>
            <a:ext cx="2946823" cy="496412"/>
          </a:xfrm>
          <a:prstGeom prst="rect">
            <a:avLst/>
          </a:prstGeom>
        </p:spPr>
        <p:txBody>
          <a:bodyPr vert="horz" lIns="91349" tIns="45674" rIns="91349" bIns="4567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148913E-0A4E-4583-A42A-361C88468763}" type="datetime1">
              <a:rPr lang="cs-CZ"/>
              <a:pPr>
                <a:defRPr/>
              </a:pPr>
              <a:t>27.12.2018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31816"/>
            <a:ext cx="2946823" cy="496411"/>
          </a:xfrm>
          <a:prstGeom prst="rect">
            <a:avLst/>
          </a:prstGeom>
        </p:spPr>
        <p:txBody>
          <a:bodyPr vert="horz" lIns="91349" tIns="45674" rIns="91349" bIns="4567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cs-CZ"/>
              <a:t>MINISTERSTVO OBRANY ČESKÉ REPUBLIKY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854" y="9431816"/>
            <a:ext cx="2946823" cy="496411"/>
          </a:xfrm>
          <a:prstGeom prst="rect">
            <a:avLst/>
          </a:prstGeom>
        </p:spPr>
        <p:txBody>
          <a:bodyPr vert="horz" lIns="91349" tIns="45674" rIns="91349" bIns="4567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C9E7DE5-9DBD-4B67-8EB3-2D4365A03F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174207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823" cy="496412"/>
          </a:xfrm>
          <a:prstGeom prst="rect">
            <a:avLst/>
          </a:prstGeom>
        </p:spPr>
        <p:txBody>
          <a:bodyPr vert="horz" lIns="91349" tIns="45674" rIns="91349" bIns="4567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854" y="0"/>
            <a:ext cx="2946823" cy="496412"/>
          </a:xfrm>
          <a:prstGeom prst="rect">
            <a:avLst/>
          </a:prstGeom>
        </p:spPr>
        <p:txBody>
          <a:bodyPr vert="horz" lIns="91349" tIns="45674" rIns="91349" bIns="4567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C85D585-FD1E-49B5-B613-CA62CCED02CF}" type="datetime1">
              <a:rPr lang="cs-CZ"/>
              <a:pPr>
                <a:defRPr/>
              </a:pPr>
              <a:t>27.12.2018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0938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49" tIns="45674" rIns="91349" bIns="45674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0403" y="4716701"/>
            <a:ext cx="5438458" cy="4467702"/>
          </a:xfrm>
          <a:prstGeom prst="rect">
            <a:avLst/>
          </a:prstGeom>
        </p:spPr>
        <p:txBody>
          <a:bodyPr vert="horz" lIns="91349" tIns="45674" rIns="91349" bIns="45674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31816"/>
            <a:ext cx="2946823" cy="496411"/>
          </a:xfrm>
          <a:prstGeom prst="rect">
            <a:avLst/>
          </a:prstGeom>
        </p:spPr>
        <p:txBody>
          <a:bodyPr vert="horz" lIns="91349" tIns="45674" rIns="91349" bIns="4567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cs-CZ"/>
              <a:t>MINISTERSTVO OBRANY ČESKÉ REPUBLIKY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854" y="9431816"/>
            <a:ext cx="2946823" cy="496411"/>
          </a:xfrm>
          <a:prstGeom prst="rect">
            <a:avLst/>
          </a:prstGeom>
        </p:spPr>
        <p:txBody>
          <a:bodyPr vert="horz" lIns="91349" tIns="45674" rIns="91349" bIns="4567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F384548-B036-4CBA-AE13-343308201C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978295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file:///\\vxxxxx1sisxx105.acr\dfs\users\kolomaznikovad\2013\Z&#225;kony\ASPI'&amp;link='222\1999%20Sb.#65'&amp;ucin-k-dni='30.12.9999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292350" y="612775"/>
            <a:ext cx="2238375" cy="167957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 bwMode="auto">
          <a:xfrm>
            <a:off x="0" y="2443994"/>
            <a:ext cx="6799263" cy="670551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/>
            <a:r>
              <a:rPr lang="cs-CZ" altLang="cs-CZ" sz="1400" b="1"/>
              <a:t>          </a:t>
            </a:r>
            <a:endParaRPr lang="cs-CZ" altLang="cs-CZ" sz="1400" b="1">
              <a:solidFill>
                <a:srgbClr val="FF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 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384548-B036-4CBA-AE13-343308201C20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00642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 VÝKON ROZHODNUTÍ ZA STAVU OHROŽENÍ STÁTU A VÁLEČNÉHO STAVU 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§ 69 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	(1) Nesplní-li vlastník povinnost, která mu byla uložena dodávacím příkazem za stavu ohrožení státu nebo za válečného stavu, popřípadě ve lhůtě stanovené ke zjednání nápravy podle </a:t>
            </a:r>
            <a:r>
              <a:rPr lang="cs-CZ" dirty="0">
                <a:hlinkClick r:id="rId3" action="ppaction://hlinkfile"/>
              </a:rPr>
              <a:t>§ 65 odst. 2</a:t>
            </a:r>
            <a:r>
              <a:rPr lang="cs-CZ" dirty="0"/>
              <a:t>, provede se výkon rozhodnutí. </a:t>
            </a:r>
          </a:p>
          <a:p>
            <a:r>
              <a:rPr lang="cs-CZ" dirty="0"/>
              <a:t> </a:t>
            </a:r>
          </a:p>
          <a:p>
            <a:r>
              <a:rPr lang="cs-CZ" dirty="0"/>
              <a:t>	(2) Hrozí-li nebezpečí z prodlení, lze výkon rozhodnutí provést okamžitě po nesplnění povinnosti uložené dodávacím příkazem. V ostatních případech lze výkon rozhodnutí provést nejpozději do 7 dnů po uplynutí lhůty stanovené ke zjednání nápravy. </a:t>
            </a:r>
          </a:p>
          <a:p>
            <a:r>
              <a:rPr lang="cs-CZ" dirty="0"/>
              <a:t> </a:t>
            </a:r>
          </a:p>
          <a:p>
            <a:r>
              <a:rPr lang="cs-CZ" dirty="0"/>
              <a:t>§ 70 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	Výkon rozhodnutí nařídí a provede příslušný obecní úřad obce s rozšířenou působností. Byly-li věcné prostředky určeny pro potřeby ozbrojených sil, výkon rozhodnutí provede územní vojenská správa. </a:t>
            </a:r>
          </a:p>
          <a:p>
            <a:r>
              <a:rPr lang="cs-CZ" dirty="0"/>
              <a:t> </a:t>
            </a:r>
          </a:p>
          <a:p>
            <a:r>
              <a:rPr lang="cs-CZ" dirty="0"/>
              <a:t>§ 71 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	Námitky proti jednotlivým úkonům a opatřením spojeným s výkonem rozhodnutí nemají odkladný účinek. </a:t>
            </a:r>
          </a:p>
          <a:p>
            <a:r>
              <a:rPr lang="cs-CZ" dirty="0"/>
              <a:t> </a:t>
            </a:r>
          </a:p>
          <a:p>
            <a:r>
              <a:rPr lang="cs-CZ" dirty="0"/>
              <a:t>§ 72 </a:t>
            </a:r>
          </a:p>
          <a:p>
            <a:r>
              <a:rPr lang="cs-CZ" dirty="0"/>
              <a:t> </a:t>
            </a:r>
          </a:p>
          <a:p>
            <a:r>
              <a:rPr lang="cs-CZ" dirty="0"/>
              <a:t>	Není-li v tomto nebo zvláštním zákoně stanoveno jinak, použije se na výkon rozhodnutí správní řád. 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384548-B036-4CBA-AE13-343308201C20}" type="slidenum">
              <a:rPr lang="cs-CZ" smtClean="0"/>
              <a:pPr>
                <a:defRPr/>
              </a:pPr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00642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62500" lnSpcReduction="20000"/>
          </a:bodyPr>
          <a:lstStyle/>
          <a:p>
            <a:endParaRPr lang="cs-CZ" b="1" u="sng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384548-B036-4CBA-AE13-343308201C20}" type="slidenum">
              <a:rPr lang="cs-CZ" smtClean="0"/>
              <a:pPr>
                <a:defRPr/>
              </a:pPr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949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62500" lnSpcReduction="20000"/>
          </a:bodyPr>
          <a:lstStyle/>
          <a:p>
            <a:endParaRPr lang="cs-CZ" b="1" u="sng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384548-B036-4CBA-AE13-343308201C20}" type="slidenum">
              <a:rPr lang="cs-CZ" smtClean="0"/>
              <a:pPr>
                <a:defRPr/>
              </a:pPr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949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62500" lnSpcReduction="20000"/>
          </a:bodyPr>
          <a:lstStyle/>
          <a:p>
            <a:endParaRPr lang="cs-CZ" b="1" u="sng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384548-B036-4CBA-AE13-343308201C20}" type="slidenum">
              <a:rPr lang="cs-CZ" smtClean="0"/>
              <a:pPr>
                <a:defRPr/>
              </a:pPr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949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62500" lnSpcReduction="20000"/>
          </a:bodyPr>
          <a:lstStyle/>
          <a:p>
            <a:endParaRPr lang="cs-CZ" b="1" u="sng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384548-B036-4CBA-AE13-343308201C20}" type="slidenum">
              <a:rPr lang="cs-CZ" smtClean="0"/>
              <a:pPr>
                <a:defRPr/>
              </a:pPr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949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62500" lnSpcReduction="20000"/>
          </a:bodyPr>
          <a:lstStyle/>
          <a:p>
            <a:endParaRPr lang="cs-CZ" b="1" u="sng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384548-B036-4CBA-AE13-343308201C20}" type="slidenum">
              <a:rPr lang="cs-CZ" smtClean="0"/>
              <a:pPr>
                <a:defRPr/>
              </a:pPr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949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62500" lnSpcReduction="20000"/>
          </a:bodyPr>
          <a:lstStyle/>
          <a:p>
            <a:endParaRPr lang="cs-CZ" b="1" u="sng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384548-B036-4CBA-AE13-343308201C20}" type="slidenum">
              <a:rPr lang="cs-CZ" smtClean="0"/>
              <a:pPr>
                <a:defRPr/>
              </a:pPr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949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62500" lnSpcReduction="20000"/>
          </a:bodyPr>
          <a:lstStyle/>
          <a:p>
            <a:endParaRPr lang="cs-CZ" b="1" u="sng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384548-B036-4CBA-AE13-343308201C20}" type="slidenum">
              <a:rPr lang="cs-CZ" smtClean="0"/>
              <a:pPr>
                <a:defRPr/>
              </a:pPr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949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EBA886C-0FAA-4560-B37E-F5F02AC410E2}" type="slidenum">
              <a:rPr lang="cs-CZ" smtClean="0"/>
              <a:pPr>
                <a:defRPr/>
              </a:pPr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72925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62500" lnSpcReduction="20000"/>
          </a:bodyPr>
          <a:lstStyle/>
          <a:p>
            <a:endParaRPr lang="cs-CZ" b="1" u="sng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384548-B036-4CBA-AE13-343308201C20}" type="slidenum">
              <a:rPr lang="cs-CZ" smtClean="0"/>
              <a:pPr>
                <a:defRPr/>
              </a:pPr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949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62500" lnSpcReduction="20000"/>
          </a:bodyPr>
          <a:lstStyle/>
          <a:p>
            <a:endParaRPr lang="cs-CZ" b="1" u="sng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384548-B036-4CBA-AE13-343308201C20}" type="slidenum">
              <a:rPr lang="cs-CZ" smtClean="0"/>
              <a:pPr>
                <a:defRPr/>
              </a:pPr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949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62500" lnSpcReduction="20000"/>
          </a:bodyPr>
          <a:lstStyle/>
          <a:p>
            <a:endParaRPr lang="cs-CZ" b="1" u="sng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384548-B036-4CBA-AE13-343308201C20}" type="slidenum">
              <a:rPr lang="cs-CZ" smtClean="0"/>
              <a:pPr>
                <a:defRPr/>
              </a:pPr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949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62500" lnSpcReduction="20000"/>
          </a:bodyPr>
          <a:lstStyle/>
          <a:p>
            <a:endParaRPr lang="cs-CZ" b="1" u="sng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384548-B036-4CBA-AE13-343308201C20}" type="slidenum">
              <a:rPr lang="cs-CZ" smtClean="0"/>
              <a:pPr>
                <a:defRPr/>
              </a:pPr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94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 cap="all" baseline="0"/>
            </a:lvl1pPr>
          </a:lstStyle>
          <a:p>
            <a:r>
              <a:rPr lang="en-US" dirty="0" smtClean="0"/>
              <a:t>Click to edit Master title style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8DF1D2-3D59-45BA-9FF8-9889CB54C66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844825"/>
            <a:ext cx="4038600" cy="428133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844825"/>
            <a:ext cx="4038600" cy="428133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FDF808-904E-4021-A07B-FA6B4811430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7"/>
          <p:cNvGrpSpPr>
            <a:grpSpLocks/>
          </p:cNvGrpSpPr>
          <p:nvPr userDrawn="1"/>
        </p:nvGrpSpPr>
        <p:grpSpPr bwMode="auto">
          <a:xfrm>
            <a:off x="-30163" y="-9525"/>
            <a:ext cx="9204326" cy="6877050"/>
            <a:chOff x="-30304" y="-9000"/>
            <a:chExt cx="9204608" cy="6876000"/>
          </a:xfrm>
        </p:grpSpPr>
        <p:pic>
          <p:nvPicPr>
            <p:cNvPr id="8" name="Picture 3" descr="D:\BACKUP_LENKA\Plocha\MINISTERSVO_OBRANY\ppt10\pt_103.jpg"/>
            <p:cNvPicPr>
              <a:picLocks noChangeAspect="1" noChangeArrowheads="1"/>
            </p:cNvPicPr>
            <p:nvPr userDrawn="1"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-30304" y="-9000"/>
              <a:ext cx="9204608" cy="6876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" name="Picture 2" descr="D:\BACKUP_LENKA\Plocha\MINISTERSVO_OBRANY\ppt10\logo_erb.emf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96336" y="620688"/>
              <a:ext cx="897532" cy="11955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349250" y="6453188"/>
            <a:ext cx="6192838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altLang="cs-CZ" sz="700" b="1" smtClean="0">
                <a:cs typeface="Arial" charset="0"/>
              </a:rPr>
              <a:t>MINISTERSTVO OBRANY ČR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11" name="Zástupný symbol pro číslo snímku 8"/>
          <p:cNvSpPr>
            <a:spLocks noGrp="1"/>
          </p:cNvSpPr>
          <p:nvPr>
            <p:ph type="sldNum" sz="quarter" idx="10"/>
          </p:nvPr>
        </p:nvSpPr>
        <p:spPr>
          <a:xfrm>
            <a:off x="6975475" y="62372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21F3B5-8496-47F2-949F-127EEBFC76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200"/>
            </a:lvl1pPr>
          </a:lstStyle>
          <a:p>
            <a:r>
              <a:rPr lang="en-US" dirty="0" smtClean="0"/>
              <a:t>Click to edit Master title style</a:t>
            </a:r>
            <a:endParaRPr lang="cs-CZ" dirty="0"/>
          </a:p>
        </p:txBody>
      </p:sp>
      <p:sp>
        <p:nvSpPr>
          <p:cNvPr id="3" name="Zástupný symbol pro číslo snímku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AF0A27-9410-4752-AFEE-AB43C78342A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200"/>
            </a:lvl1pPr>
          </a:lstStyle>
          <a:p>
            <a:r>
              <a:rPr lang="en-US" dirty="0" smtClean="0"/>
              <a:t>Click to edit Master title style</a:t>
            </a:r>
            <a:endParaRPr lang="cs-CZ" dirty="0"/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3575050" y="1844825"/>
            <a:ext cx="5111751" cy="428133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9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844825"/>
            <a:ext cx="3008313" cy="428133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2AB49-4687-4C80-AF18-FC0F156F66F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30545-8F20-4756-8811-3C30306803E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484784"/>
            <a:ext cx="5486400" cy="38164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0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6850800" cy="1080000"/>
          </a:xfrm>
        </p:spPr>
        <p:txBody>
          <a:bodyPr/>
          <a:lstStyle>
            <a:lvl1pPr>
              <a:defRPr sz="2200"/>
            </a:lvl1pPr>
          </a:lstStyle>
          <a:p>
            <a:r>
              <a:rPr lang="en-US" dirty="0" smtClean="0"/>
              <a:t>Click to edit Master title style</a:t>
            </a: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4A947-E2A0-4EDB-8ADA-A1D0B4D93CF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7"/>
          <p:cNvGrpSpPr>
            <a:grpSpLocks/>
          </p:cNvGrpSpPr>
          <p:nvPr userDrawn="1"/>
        </p:nvGrpSpPr>
        <p:grpSpPr bwMode="auto">
          <a:xfrm>
            <a:off x="-30163" y="-9525"/>
            <a:ext cx="9204326" cy="6877050"/>
            <a:chOff x="-30304" y="-9000"/>
            <a:chExt cx="9204608" cy="6876000"/>
          </a:xfrm>
        </p:grpSpPr>
        <p:pic>
          <p:nvPicPr>
            <p:cNvPr id="5" name="Picture 3" descr="D:\BACKUP_LENKA\Plocha\MINISTERSVO_OBRANY\ppt10\pt_103.jpg"/>
            <p:cNvPicPr>
              <a:picLocks noChangeAspect="1" noChangeArrowheads="1"/>
            </p:cNvPicPr>
            <p:nvPr userDrawn="1"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-30304" y="-9000"/>
              <a:ext cx="9204608" cy="6876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2" descr="D:\BACKUP_LENKA\Plocha\MINISTERSVO_OBRANY\ppt10\logo_erb.emf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596336" y="620688"/>
              <a:ext cx="897532" cy="11955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349250" y="6453188"/>
            <a:ext cx="6192838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altLang="cs-CZ" sz="700" b="1" smtClean="0">
                <a:cs typeface="Arial" charset="0"/>
              </a:rPr>
              <a:t>MINISTERSTVO OBRANY ČR</a:t>
            </a:r>
          </a:p>
        </p:txBody>
      </p:sp>
      <p:grpSp>
        <p:nvGrpSpPr>
          <p:cNvPr id="8" name="Skupina 9"/>
          <p:cNvGrpSpPr>
            <a:grpSpLocks/>
          </p:cNvGrpSpPr>
          <p:nvPr userDrawn="1"/>
        </p:nvGrpSpPr>
        <p:grpSpPr bwMode="auto">
          <a:xfrm>
            <a:off x="-30163" y="-9525"/>
            <a:ext cx="9204326" cy="6877050"/>
            <a:chOff x="-30304" y="-9000"/>
            <a:chExt cx="9204608" cy="6876000"/>
          </a:xfrm>
        </p:grpSpPr>
        <p:pic>
          <p:nvPicPr>
            <p:cNvPr id="9" name="Picture 2" descr="D:\BACKUP_LENKA\Plocha\MINISTERSVO_OBRANY\ppt10\pt_104.jpg"/>
            <p:cNvPicPr>
              <a:picLocks noChangeAspect="1" noChangeArrowheads="1"/>
            </p:cNvPicPr>
            <p:nvPr userDrawn="1"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-30304" y="-9000"/>
              <a:ext cx="9204608" cy="6876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2" descr="D:\BACKUP_LENKA\Plocha\MINISTERSVO_OBRANY\ppt10\logo_erb.emf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 rot="5400000">
              <a:off x="7459734" y="5239950"/>
              <a:ext cx="912174" cy="12150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TextovéPole 7"/>
          <p:cNvSpPr txBox="1">
            <a:spLocks noChangeArrowheads="1"/>
          </p:cNvSpPr>
          <p:nvPr userDrawn="1"/>
        </p:nvSpPr>
        <p:spPr bwMode="auto">
          <a:xfrm rot="5400000">
            <a:off x="-2743994" y="3377407"/>
            <a:ext cx="6192837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altLang="cs-CZ" sz="700" smtClean="0">
                <a:cs typeface="Arial" charset="0"/>
              </a:rPr>
              <a:t>MINISTERSTVO OBRANY ČR, sekce vyzbrojování</a:t>
            </a:r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884368" y="404665"/>
            <a:ext cx="1080120" cy="4968551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cs-CZ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3568" y="404665"/>
            <a:ext cx="6552728" cy="612068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12" name="Zástupný symbol pro číslo snímku 5"/>
          <p:cNvSpPr>
            <a:spLocks noGrp="1"/>
          </p:cNvSpPr>
          <p:nvPr>
            <p:ph type="sldNum" sz="quarter" idx="10"/>
          </p:nvPr>
        </p:nvSpPr>
        <p:spPr>
          <a:xfrm rot="5400000">
            <a:off x="288132" y="5652294"/>
            <a:ext cx="50323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5391BF-B749-4DC1-A77A-975FB4401DA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138AB5-F5E3-4E77-B057-8661A0D956A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188913"/>
            <a:ext cx="8229600" cy="593725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číslo snímku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862909-1055-4C11-AAEF-2BCDEA66487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Skupina 7"/>
          <p:cNvGrpSpPr>
            <a:grpSpLocks/>
          </p:cNvGrpSpPr>
          <p:nvPr userDrawn="1"/>
        </p:nvGrpSpPr>
        <p:grpSpPr bwMode="auto">
          <a:xfrm>
            <a:off x="-30163" y="-9525"/>
            <a:ext cx="9204326" cy="6877050"/>
            <a:chOff x="-30304" y="-9000"/>
            <a:chExt cx="9204608" cy="6876000"/>
          </a:xfrm>
        </p:grpSpPr>
        <p:pic>
          <p:nvPicPr>
            <p:cNvPr id="1031" name="Picture 3" descr="D:\BACKUP_LENKA\Plocha\MINISTERSVO_OBRANY\ppt10\pt_103.jpg"/>
            <p:cNvPicPr>
              <a:picLocks noChangeAspect="1" noChangeArrowheads="1"/>
            </p:cNvPicPr>
            <p:nvPr userDrawn="1"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-30304" y="-9000"/>
              <a:ext cx="9204608" cy="6876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32" name="Picture 2" descr="D:\BACKUP_LENKA\Plocha\MINISTERSVO_OBRANY\ppt10\logo_erb.emf"/>
            <p:cNvPicPr>
              <a:picLocks noChangeAspect="1" noChangeArrowheads="1"/>
            </p:cNvPicPr>
            <p:nvPr userDrawn="1"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7596336" y="620688"/>
              <a:ext cx="897532" cy="11955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7067550" cy="1079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NÁZEV PREZENTACE</a:t>
            </a:r>
            <a:endParaRPr lang="cs-CZ" dirty="0"/>
          </a:p>
        </p:txBody>
      </p:sp>
      <p:sp>
        <p:nvSpPr>
          <p:cNvPr id="1028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844675"/>
            <a:ext cx="8229600" cy="428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740650" y="6232525"/>
            <a:ext cx="647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54F0DE5-B44C-4878-9218-10846A61D9E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1030" name="TextovéPole 6"/>
          <p:cNvSpPr txBox="1">
            <a:spLocks noChangeArrowheads="1"/>
          </p:cNvSpPr>
          <p:nvPr/>
        </p:nvSpPr>
        <p:spPr bwMode="auto">
          <a:xfrm>
            <a:off x="349250" y="6453188"/>
            <a:ext cx="6192838" cy="19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cs-CZ" altLang="cs-CZ" sz="700" b="1" smtClean="0">
                <a:cs typeface="Arial" charset="0"/>
              </a:rPr>
              <a:t>MINISTERSTVO OBRANY ČR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81" r:id="rId3"/>
    <p:sldLayoutId id="2147483775" r:id="rId4"/>
    <p:sldLayoutId id="2147483776" r:id="rId5"/>
    <p:sldLayoutId id="2147483777" r:id="rId6"/>
    <p:sldLayoutId id="2147483778" r:id="rId7"/>
    <p:sldLayoutId id="2147483782" r:id="rId8"/>
    <p:sldLayoutId id="2147483779" r:id="rId9"/>
    <p:sldLayoutId id="2147483780" r:id="rId10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kern="1200" cap="all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200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200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200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200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indent="3238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3200" b="1" kern="1200">
          <a:solidFill>
            <a:srgbClr val="17375E"/>
          </a:solidFill>
          <a:latin typeface="Arial Unicode MS" pitchFamily="34" charset="-128"/>
          <a:ea typeface="Arial Unicode MS" pitchFamily="34" charset="-128"/>
          <a:cs typeface="Arial Unicode MS" pitchFamily="34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376092"/>
        </a:buClr>
        <a:buSzPct val="100000"/>
        <a:buFont typeface="Arial" charset="0"/>
        <a:buChar char="•"/>
        <a:defRPr sz="2800" kern="1200">
          <a:solidFill>
            <a:srgbClr val="376092"/>
          </a:solidFill>
          <a:latin typeface="Arial Unicode MS" pitchFamily="34" charset="-128"/>
          <a:ea typeface="Arial Unicode MS" pitchFamily="34" charset="-128"/>
          <a:cs typeface="Arial Unicode MS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17375E"/>
        </a:buClr>
        <a:buSzPct val="88000"/>
        <a:buFont typeface="Wingdings" pitchFamily="2" charset="2"/>
        <a:buChar char="§"/>
        <a:defRPr sz="2400" kern="1200">
          <a:solidFill>
            <a:schemeClr val="tx1"/>
          </a:solidFill>
          <a:latin typeface="Arial Unicode MS" pitchFamily="34" charset="-128"/>
          <a:ea typeface="Arial Unicode MS" pitchFamily="34" charset="-128"/>
          <a:cs typeface="Arial Unicode MS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17375E"/>
        </a:buClr>
        <a:buSzPct val="74000"/>
        <a:buFont typeface="Arial" charset="0"/>
        <a:buChar char="–"/>
        <a:defRPr sz="2000" kern="1200">
          <a:solidFill>
            <a:schemeClr val="tx1"/>
          </a:solidFill>
          <a:latin typeface="Arial Unicode MS" pitchFamily="34" charset="-128"/>
          <a:ea typeface="Arial Unicode MS" pitchFamily="34" charset="-128"/>
          <a:cs typeface="Arial Unicode MS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17375E"/>
        </a:buClr>
        <a:buFont typeface="Arial" charset="0"/>
        <a:buChar char="»"/>
        <a:defRPr sz="2000" kern="1200">
          <a:solidFill>
            <a:schemeClr val="tx1"/>
          </a:solidFill>
          <a:latin typeface="Arial Unicode MS" pitchFamily="34" charset="-128"/>
          <a:ea typeface="Arial Unicode MS" pitchFamily="34" charset="-128"/>
          <a:cs typeface="Arial Unicode MS" pitchFamily="34" charset="-128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cr.army.cz/dokumenty-a-legislativa/dokumenty/zakony-v-pusobnosti-ministerstva-obrany-172/" TargetMode="External"/><Relationship Id="rId2" Type="http://schemas.openxmlformats.org/officeDocument/2006/relationships/hyperlink" Target="http://www.army.cz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okos.army.cz/" TargetMode="External"/><Relationship Id="rId5" Type="http://schemas.openxmlformats.org/officeDocument/2006/relationships/hyperlink" Target="http://www.opsu.army.cz/" TargetMode="External"/><Relationship Id="rId4" Type="http://schemas.openxmlformats.org/officeDocument/2006/relationships/hyperlink" Target="http://www.mocr.army.cz/dokumenty-a-legislativa/ceske-dokumenty-46088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3"/>
          <p:cNvSpPr txBox="1">
            <a:spLocks noChangeArrowheads="1"/>
          </p:cNvSpPr>
          <p:nvPr/>
        </p:nvSpPr>
        <p:spPr bwMode="auto">
          <a:xfrm>
            <a:off x="0" y="1857364"/>
            <a:ext cx="9143999" cy="428628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9050">
            <a:solidFill>
              <a:schemeClr val="accent1"/>
            </a:solidFill>
            <a:miter lim="800000"/>
            <a:headEnd/>
            <a:tailEnd/>
          </a:ln>
        </p:spPr>
        <p:txBody>
          <a:bodyPr wrap="square">
            <a:noAutofit/>
          </a:bodyPr>
          <a:lstStyle/>
          <a:p>
            <a:pPr algn="ctr"/>
            <a:endParaRPr lang="cs-CZ" altLang="cs-CZ" sz="3600" b="1" dirty="0" smtClean="0">
              <a:ea typeface="Arial Unicode MS" pitchFamily="34" charset="-128"/>
              <a:cs typeface="Arial Unicode MS" pitchFamily="34" charset="-128"/>
            </a:endParaRPr>
          </a:p>
          <a:p>
            <a:pPr algn="ctr"/>
            <a:endParaRPr lang="cs-CZ" altLang="cs-CZ" sz="3600" b="1" dirty="0"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cs-CZ" altLang="cs-CZ" sz="3600" b="1" dirty="0" smtClean="0">
                <a:ea typeface="Arial Unicode MS" pitchFamily="34" charset="-128"/>
                <a:cs typeface="Arial Unicode MS" pitchFamily="34" charset="-128"/>
              </a:rPr>
              <a:t>Úkoly k zajišťování obrany státu</a:t>
            </a:r>
          </a:p>
          <a:p>
            <a:pPr algn="ctr"/>
            <a:r>
              <a:rPr lang="cs-CZ" altLang="cs-CZ" sz="3600" b="1" dirty="0" smtClean="0">
                <a:ea typeface="Arial Unicode MS" pitchFamily="34" charset="-128"/>
                <a:cs typeface="Arial Unicode MS" pitchFamily="34" charset="-128"/>
              </a:rPr>
              <a:t>v působnosti ORP</a:t>
            </a:r>
            <a:endParaRPr lang="cs-CZ" altLang="cs-CZ" sz="3600" b="1" dirty="0">
              <a:ea typeface="Arial Unicode MS" pitchFamily="34" charset="-128"/>
              <a:cs typeface="Arial Unicode MS" pitchFamily="34" charset="-128"/>
            </a:endParaRPr>
          </a:p>
          <a:p>
            <a:pPr algn="ctr"/>
            <a:endParaRPr lang="cs-CZ" altLang="cs-CZ" sz="3600" b="1" dirty="0">
              <a:ea typeface="Arial Unicode MS" pitchFamily="34" charset="-128"/>
              <a:cs typeface="Arial Unicode MS" pitchFamily="34" charset="-128"/>
            </a:endParaRPr>
          </a:p>
          <a:p>
            <a:pPr algn="ctr"/>
            <a:endParaRPr lang="cs-CZ" altLang="cs-CZ" sz="3600" b="1" dirty="0">
              <a:ea typeface="Arial Unicode MS" pitchFamily="34" charset="-128"/>
              <a:cs typeface="Arial Unicode MS" pitchFamily="34" charset="-128"/>
            </a:endParaRPr>
          </a:p>
          <a:p>
            <a:pPr algn="ctr"/>
            <a:r>
              <a:rPr lang="cs-CZ" altLang="cs-CZ" sz="1600" b="1" smtClean="0">
                <a:ea typeface="Arial Unicode MS" pitchFamily="34" charset="-128"/>
                <a:cs typeface="Arial Unicode MS" pitchFamily="34" charset="-128"/>
              </a:rPr>
              <a:t>2019</a:t>
            </a:r>
            <a:endParaRPr lang="cs-CZ" altLang="cs-CZ" sz="1600" b="1" dirty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099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FB80F21-0D9D-467F-A944-82F659FAA88F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cs-CZ" altLang="cs-CZ" sz="2000" b="1" cap="none" dirty="0" smtClean="0">
                <a:latin typeface="Arial" charset="0"/>
                <a:cs typeface="Arial" charset="0"/>
              </a:rPr>
              <a:t>Obsah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457200" y="1819275"/>
            <a:ext cx="8435975" cy="4537075"/>
          </a:xfr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</a:ln>
        </p:spPr>
        <p:txBody>
          <a:bodyPr/>
          <a:lstStyle/>
          <a:p>
            <a:pPr marL="812800" indent="-546100" algn="just"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/>
              <a:defRPr/>
            </a:pPr>
            <a:endParaRPr lang="cs-CZ" altLang="cs-CZ" sz="1800" b="0" dirty="0" smtClean="0">
              <a:solidFill>
                <a:schemeClr val="tx1"/>
              </a:solidFill>
              <a:latin typeface="Arial" charset="0"/>
            </a:endParaRPr>
          </a:p>
          <a:p>
            <a:pPr marL="812800" indent="-546100"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/>
              <a:defRPr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Právní předpisy řešící oblast zajišťování obrany státu</a:t>
            </a:r>
          </a:p>
          <a:p>
            <a:pPr marL="812800" indent="-546100"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/>
              <a:defRPr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Povinnosti OÚ ORP vyplývající ze zákona č. 222/1999 Sb., o zajišťování obrany České republiky</a:t>
            </a:r>
          </a:p>
          <a:p>
            <a:pPr marL="812800" indent="-546100"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/>
              <a:defRPr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Ústřední plán obrany státu</a:t>
            </a:r>
          </a:p>
          <a:p>
            <a:pPr marL="812800" indent="-546100"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/>
              <a:defRPr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Dílčí plán obrany</a:t>
            </a:r>
          </a:p>
          <a:p>
            <a:pPr marL="812800" indent="-546100"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/>
              <a:defRPr/>
            </a:pPr>
            <a:r>
              <a:rPr lang="cs-CZ" altLang="cs-CZ" sz="1800" b="0" dirty="0">
                <a:solidFill>
                  <a:schemeClr val="tx1"/>
                </a:solidFill>
                <a:latin typeface="Arial" charset="0"/>
              </a:rPr>
              <a:t>Národní systém reakce na krize pro potřeby řízení obrany státu</a:t>
            </a:r>
          </a:p>
          <a:p>
            <a:pPr marL="812800" indent="-546100"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/>
              <a:defRPr/>
            </a:pPr>
            <a:r>
              <a:rPr lang="cs-CZ" altLang="cs-CZ" sz="1800" b="0" dirty="0">
                <a:solidFill>
                  <a:schemeClr val="tx1"/>
                </a:solidFill>
                <a:latin typeface="Arial" charset="0"/>
              </a:rPr>
              <a:t>Příprava občanů k obraně státu</a:t>
            </a:r>
          </a:p>
          <a:p>
            <a:pPr marL="812800" indent="-546100"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/>
              <a:defRPr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Vyžadování sil a prostředků Armády České republiky</a:t>
            </a:r>
          </a:p>
          <a:p>
            <a:pPr marL="812800" indent="-546100"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/>
              <a:defRPr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Úkoly </a:t>
            </a:r>
            <a:r>
              <a:rPr lang="cs-CZ" altLang="cs-CZ" sz="1800" b="0" dirty="0">
                <a:solidFill>
                  <a:schemeClr val="tx1"/>
                </a:solidFill>
                <a:latin typeface="Arial" charset="0"/>
              </a:rPr>
              <a:t>OÚ ORP vyplývající ze zákona č. 585/2004 Sb., o branné povinnosti a jejím zajišťování (branný zákon)</a:t>
            </a:r>
          </a:p>
          <a:p>
            <a:pPr marL="812800" indent="-546100"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/>
              <a:defRPr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Doporučené odkazy</a:t>
            </a:r>
          </a:p>
          <a:p>
            <a:pPr marL="812800" indent="-546100"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/>
              <a:defRPr/>
            </a:pPr>
            <a:endParaRPr lang="cs-CZ" altLang="cs-CZ" sz="2400" b="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cs-CZ" altLang="cs-CZ" sz="2000" b="1" cap="none" dirty="0" smtClean="0">
                <a:latin typeface="Arial" charset="0"/>
                <a:cs typeface="Arial" charset="0"/>
              </a:rPr>
              <a:t>Právní předpisy řešící oblast zajišťování obrany státu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457200" y="1819275"/>
            <a:ext cx="8435975" cy="4537075"/>
          </a:xfr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</a:ln>
        </p:spPr>
        <p:txBody>
          <a:bodyPr/>
          <a:lstStyle/>
          <a:p>
            <a:pPr algn="just" eaLnBrk="1" hangingPunct="1">
              <a:lnSpc>
                <a:spcPct val="9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16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5725" indent="238125" algn="just" eaLnBrk="1" hangingPunct="1">
              <a:lnSpc>
                <a:spcPct val="9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Ústavní </a:t>
            </a:r>
            <a:r>
              <a:rPr lang="cs-CZ" altLang="cs-CZ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zákon č. 110/1998 Sb., o bezpečnosti České </a:t>
            </a:r>
            <a:r>
              <a:rPr lang="cs-CZ" altLang="cs-CZ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republiky</a:t>
            </a:r>
          </a:p>
          <a:p>
            <a:pPr indent="0" algn="just" eaLnBrk="1" hangingPunct="1">
              <a:lnSpc>
                <a:spcPct val="90000"/>
              </a:lnSpc>
              <a:buClr>
                <a:schemeClr val="tx1"/>
              </a:buClr>
              <a:buNone/>
            </a:pPr>
            <a:r>
              <a:rPr lang="cs-CZ" sz="16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Definuje nástroje státu k plnění jeho základní povinnosti, tzn. zajištění svrchovanosti a územní celistvosti České republiky, ochrany jejich demokratických základů a ochrany životů, zdraví a majetkových hodnot. </a:t>
            </a:r>
            <a:endParaRPr lang="cs-CZ" sz="16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 eaLnBrk="1" hangingPunct="1">
              <a:lnSpc>
                <a:spcPct val="90000"/>
              </a:lnSpc>
              <a:buClr>
                <a:schemeClr val="tx1"/>
              </a:buClr>
              <a:buNone/>
            </a:pPr>
            <a:endParaRPr lang="cs-CZ" sz="16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5725" indent="238125" algn="just" eaLnBrk="1" hangingPunct="1">
              <a:lnSpc>
                <a:spcPct val="9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Zákon </a:t>
            </a:r>
            <a:r>
              <a:rPr lang="cs-CZ" altLang="cs-CZ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č. 222/1999 Sb., o zajišťování obrany České </a:t>
            </a:r>
            <a:r>
              <a:rPr lang="cs-CZ" altLang="cs-CZ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republiky</a:t>
            </a:r>
          </a:p>
          <a:p>
            <a:pPr indent="0" algn="just" eaLnBrk="1" hangingPunct="1">
              <a:lnSpc>
                <a:spcPct val="90000"/>
              </a:lnSpc>
              <a:buClr>
                <a:schemeClr val="tx1"/>
              </a:buClr>
              <a:buNone/>
            </a:pPr>
            <a:r>
              <a:rPr lang="cs-CZ" sz="16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Stanovuje povinnosti státních orgánů, územních samosprávných celků a právnických a fyzických osob k zajišťování obrany České republiky před vnějším napadením </a:t>
            </a:r>
            <a:r>
              <a:rPr lang="cs-CZ" sz="1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a </a:t>
            </a:r>
            <a:r>
              <a:rPr lang="cs-CZ" sz="16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odpovědnost za porušení těchto povinností</a:t>
            </a:r>
            <a:r>
              <a:rPr lang="cs-CZ" sz="1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cs-CZ" sz="16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 eaLnBrk="1" hangingPunct="1">
              <a:lnSpc>
                <a:spcPct val="90000"/>
              </a:lnSpc>
              <a:buClr>
                <a:schemeClr val="tx1"/>
              </a:buClr>
              <a:buNone/>
            </a:pPr>
            <a:r>
              <a:rPr lang="cs-CZ" sz="1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altLang="cs-CZ" sz="16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5725" indent="238125" algn="just" eaLnBrk="1" hangingPunct="1">
              <a:lnSpc>
                <a:spcPct val="9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Zákon </a:t>
            </a:r>
            <a:r>
              <a:rPr lang="cs-CZ" altLang="cs-CZ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č. 219/1999 Sb., o ozbrojených silách České </a:t>
            </a:r>
            <a:r>
              <a:rPr lang="cs-CZ" altLang="cs-CZ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republiky</a:t>
            </a:r>
          </a:p>
          <a:p>
            <a:pPr indent="0" algn="just" eaLnBrk="1" hangingPunct="1">
              <a:lnSpc>
                <a:spcPct val="90000"/>
              </a:lnSpc>
              <a:buClr>
                <a:schemeClr val="tx1"/>
              </a:buClr>
              <a:buNone/>
            </a:pPr>
            <a:r>
              <a:rPr lang="cs-CZ" sz="16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Upravuje postavení, úkoly a členění ozbrojených sil České republiky</a:t>
            </a:r>
            <a:r>
              <a:rPr lang="cs-CZ" sz="1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indent="0" algn="just" eaLnBrk="1" hangingPunct="1">
              <a:lnSpc>
                <a:spcPct val="90000"/>
              </a:lnSpc>
              <a:buClr>
                <a:schemeClr val="tx1"/>
              </a:buClr>
              <a:buNone/>
            </a:pPr>
            <a:endParaRPr lang="cs-CZ" sz="16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5725" indent="238125" algn="just" eaLnBrk="1" hangingPunct="1">
              <a:lnSpc>
                <a:spcPct val="9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Zákon </a:t>
            </a:r>
            <a:r>
              <a:rPr lang="cs-CZ" altLang="cs-CZ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č. 585/2004 Sb., o branné povinnosti a jejím zajišťování </a:t>
            </a:r>
            <a:r>
              <a:rPr lang="cs-CZ" altLang="cs-CZ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altLang="cs-CZ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branný zákon</a:t>
            </a:r>
            <a:r>
              <a:rPr lang="cs-CZ" altLang="cs-CZ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indent="0" algn="just" eaLnBrk="1" hangingPunct="1">
              <a:lnSpc>
                <a:spcPct val="90000"/>
              </a:lnSpc>
              <a:buClr>
                <a:schemeClr val="tx1"/>
              </a:buClr>
              <a:buNone/>
            </a:pPr>
            <a:r>
              <a:rPr lang="cs-CZ" sz="16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Obsahuje ustanovení o branné povinnosti a opatření související s vyhlášením stavu ohrožení státu nebo válečného stavu.</a:t>
            </a:r>
          </a:p>
          <a:p>
            <a:pPr marL="266700" indent="0">
              <a:spcBef>
                <a:spcPts val="0"/>
              </a:spcBef>
              <a:spcAft>
                <a:spcPts val="600"/>
              </a:spcAft>
              <a:buClrTx/>
              <a:buNone/>
              <a:defRPr/>
            </a:pPr>
            <a:r>
              <a:rPr lang="cs-CZ" altLang="cs-CZ" sz="2400" b="0" dirty="0" smtClean="0">
                <a:solidFill>
                  <a:schemeClr val="tx1"/>
                </a:solidFill>
                <a:latin typeface="Arial" charset="0"/>
              </a:rPr>
              <a:t>  </a:t>
            </a:r>
            <a:endParaRPr lang="cs-CZ" altLang="cs-CZ" sz="2400" b="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8977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cs-CZ" altLang="cs-CZ" sz="2000" b="1" cap="none" dirty="0" smtClean="0">
                <a:latin typeface="Arial" charset="0"/>
                <a:cs typeface="Arial" charset="0"/>
              </a:rPr>
              <a:t>Právní předpisy řešící oblast zajišťování obrany státu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457200" y="1819275"/>
            <a:ext cx="8435975" cy="4537075"/>
          </a:xfr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</a:ln>
        </p:spPr>
        <p:txBody>
          <a:bodyPr/>
          <a:lstStyle/>
          <a:p>
            <a:pPr algn="just" eaLnBrk="1" hangingPunct="1">
              <a:lnSpc>
                <a:spcPct val="9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16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>
              <a:lnSpc>
                <a:spcPct val="9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16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5725" indent="238125" algn="just" eaLnBrk="1" hangingPunct="1">
              <a:lnSpc>
                <a:spcPct val="9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Nařízení vlády č. 139/2017 Sb., o plánování obrany státu</a:t>
            </a:r>
          </a:p>
          <a:p>
            <a:pPr indent="0" algn="just" eaLnBrk="1" hangingPunct="1">
              <a:lnSpc>
                <a:spcPct val="90000"/>
              </a:lnSpc>
              <a:buClr>
                <a:schemeClr val="tx1"/>
              </a:buClr>
              <a:buNone/>
            </a:pPr>
            <a:r>
              <a:rPr lang="cs-CZ" sz="1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Prováděcí </a:t>
            </a:r>
            <a:r>
              <a:rPr lang="cs-CZ" sz="16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právní předpis k zákonu č. 222/1999 Sb., o zajišťování obrany České republiky. Definuje </a:t>
            </a:r>
            <a:r>
              <a:rPr lang="cs-CZ" sz="1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plány obrany státu a stanovuje pravidla pro jejich zpracování.</a:t>
            </a:r>
          </a:p>
          <a:p>
            <a:pPr indent="0" algn="just" eaLnBrk="1" hangingPunct="1">
              <a:lnSpc>
                <a:spcPct val="90000"/>
              </a:lnSpc>
              <a:buClr>
                <a:schemeClr val="tx1"/>
              </a:buClr>
              <a:buNone/>
            </a:pPr>
            <a:endParaRPr lang="cs-CZ" sz="16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5725" lvl="1" indent="238125" algn="just" eaLnBrk="1" hangingPunct="1">
              <a:lnSpc>
                <a:spcPct val="90000"/>
              </a:lnSpc>
              <a:buClr>
                <a:schemeClr val="tx1"/>
              </a:buClr>
              <a:buSzTx/>
              <a:buFont typeface="Arial" panose="020B0604020202020204" pitchFamily="34" charset="0"/>
              <a:buChar char="•"/>
            </a:pPr>
            <a:r>
              <a:rPr lang="cs-CZ" altLang="cs-CZ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Vyhláška č. 280/1999 Sb., kterou se stanoví postup při uplatňování požadavku na určení věcných prostředků a jejich převzetí, postup při uplatňování požadavku na určení fyzických osob k pracovní výpomoci </a:t>
            </a:r>
            <a:r>
              <a:rPr lang="cs-CZ" altLang="cs-CZ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nebo k </a:t>
            </a:r>
            <a:r>
              <a:rPr lang="cs-CZ" altLang="cs-CZ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pracovní povinnosti a kterou se stanoví náležitosti a vzor dodávacího příkazu, náležitosti a vzor dokladu o převzetí věcného prostředku, náležitosti a vzor dokladu o vrácení věcného prostředku </a:t>
            </a:r>
            <a:r>
              <a:rPr lang="cs-CZ" altLang="cs-CZ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altLang="cs-CZ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altLang="cs-CZ" sz="1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altLang="cs-CZ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náležitosti a vzor povolávacího příkazu</a:t>
            </a:r>
          </a:p>
          <a:p>
            <a:pPr indent="0" algn="just" eaLnBrk="1" hangingPunct="1">
              <a:lnSpc>
                <a:spcPct val="90000"/>
              </a:lnSpc>
              <a:buClr>
                <a:schemeClr val="tx1"/>
              </a:buClr>
              <a:buNone/>
            </a:pPr>
            <a:r>
              <a:rPr lang="cs-CZ" sz="1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Prováděcí právní předpis k zákonu č. 222/1999 Sb., o zajišťování obrany České republiky. Stanovuje proces vyžadování věcných prostředků a ukládání pracovní povinnosti </a:t>
            </a:r>
            <a:br>
              <a:rPr lang="cs-CZ" sz="1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pracovní výpomoci za stavu ohrožení státu a za válečného stavu.</a:t>
            </a:r>
            <a:endParaRPr lang="cs-CZ" altLang="cs-CZ" sz="16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6700" indent="0">
              <a:spcBef>
                <a:spcPts val="0"/>
              </a:spcBef>
              <a:spcAft>
                <a:spcPts val="600"/>
              </a:spcAft>
              <a:buClrTx/>
              <a:buNone/>
              <a:defRPr/>
            </a:pPr>
            <a:r>
              <a:rPr lang="cs-CZ" altLang="cs-CZ" sz="2400" b="0" dirty="0" smtClean="0">
                <a:solidFill>
                  <a:schemeClr val="tx1"/>
                </a:solidFill>
                <a:latin typeface="Arial" charset="0"/>
              </a:rPr>
              <a:t>  </a:t>
            </a:r>
            <a:endParaRPr lang="cs-CZ" altLang="cs-CZ" sz="2400" b="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017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cs-CZ" altLang="cs-CZ" sz="2000" b="1" cap="none" dirty="0" smtClean="0">
                <a:latin typeface="Arial" charset="0"/>
                <a:cs typeface="Arial" charset="0"/>
              </a:rPr>
              <a:t>Povinnosti OÚ ORP vyplývající ze zákona č. 222/1999 Sb.,</a:t>
            </a:r>
            <a:br>
              <a:rPr lang="cs-CZ" altLang="cs-CZ" sz="2000" b="1" cap="none" dirty="0" smtClean="0">
                <a:latin typeface="Arial" charset="0"/>
                <a:cs typeface="Arial" charset="0"/>
              </a:rPr>
            </a:br>
            <a:r>
              <a:rPr lang="cs-CZ" altLang="cs-CZ" sz="2000" b="1" cap="none" dirty="0" smtClean="0">
                <a:latin typeface="Arial" charset="0"/>
                <a:cs typeface="Arial" charset="0"/>
              </a:rPr>
              <a:t>o zajišťování obrany České republiky 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457200" y="1819275"/>
            <a:ext cx="8435975" cy="4537075"/>
          </a:xfr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</a:ln>
        </p:spPr>
        <p:txBody>
          <a:bodyPr/>
          <a:lstStyle/>
          <a:p>
            <a:pPr indent="0" algn="just">
              <a:buNone/>
            </a:pP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Obecní úřady obcí s rozšířenou působností k zajišťování obrany </a:t>
            </a:r>
            <a:r>
              <a:rPr lang="cs-CZ" sz="1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státu: </a:t>
            </a:r>
            <a:endParaRPr lang="cs-CZ" sz="1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buNone/>
            </a:pP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indent="0" algn="just">
              <a:buNone/>
            </a:pP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a) 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podílejí se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v rozsahu stanoveném krajským úřadem, 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vyhodnocování objektů, které za stavu ohrožení státu nebo za válečného stavu mohou být napadeny,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navrhují způsob jejich ochrany, </a:t>
            </a:r>
          </a:p>
          <a:p>
            <a:pPr indent="0" algn="just">
              <a:buNone/>
            </a:pP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indent="0" algn="just">
              <a:buNone/>
            </a:pP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b) 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plánují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v rozsahu stanoveném krajským úřadem, opatření k vytvoření nezbytných podmínek pro zajištění životních potřeb obyvatel, fungování státní správy a samosprávy a </a:t>
            </a:r>
            <a:r>
              <a:rPr lang="cs-CZ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zabezpečení výběrového doplnění ozbrojených sil za stavu ohrožení státu nebo 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mobilizace </a:t>
            </a:r>
            <a:r>
              <a:rPr lang="cs-CZ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 válečného 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stavu, </a:t>
            </a:r>
          </a:p>
          <a:p>
            <a:pPr indent="0" algn="just">
              <a:buNone/>
            </a:pP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indent="0" algn="just">
              <a:buNone/>
            </a:pP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c) 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vedou evidenci o vhodných věcných prostředcích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které lze využít pro potřeby zajišťování obrany státu za stavu ohrožení státu nebo za válečného stavu a v nezbytném rozsahu vedou osobní údaje o jejich vlastnících, </a:t>
            </a:r>
          </a:p>
          <a:p>
            <a:pPr indent="0">
              <a:buNone/>
            </a:pPr>
            <a:endParaRPr lang="cs-CZ" sz="16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9709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cs-CZ" altLang="cs-CZ" sz="2000" b="1" cap="none" dirty="0" smtClean="0">
                <a:latin typeface="Arial" charset="0"/>
                <a:cs typeface="Arial" charset="0"/>
              </a:rPr>
              <a:t>Povinnosti OÚ ORP dle zákona č. 222/1999 Sb.,</a:t>
            </a:r>
            <a:br>
              <a:rPr lang="cs-CZ" altLang="cs-CZ" sz="2000" b="1" cap="none" dirty="0" smtClean="0">
                <a:latin typeface="Arial" charset="0"/>
                <a:cs typeface="Arial" charset="0"/>
              </a:rPr>
            </a:br>
            <a:r>
              <a:rPr lang="cs-CZ" altLang="cs-CZ" sz="2000" b="1" cap="none" dirty="0" smtClean="0">
                <a:latin typeface="Arial" charset="0"/>
                <a:cs typeface="Arial" charset="0"/>
              </a:rPr>
              <a:t>o zajišťování obrany České republiky (2)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457200" y="1819275"/>
            <a:ext cx="8435975" cy="4537075"/>
          </a:xfr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</a:ln>
        </p:spPr>
        <p:txBody>
          <a:bodyPr/>
          <a:lstStyle/>
          <a:p>
            <a:pPr indent="0" algn="just">
              <a:buNone/>
            </a:pPr>
            <a:endParaRPr lang="cs-CZ" sz="1800" b="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buNone/>
            </a:pPr>
            <a:endParaRPr lang="cs-CZ" sz="1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buNone/>
            </a:pPr>
            <a:r>
              <a:rPr lang="cs-CZ" sz="1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vedou evidenci 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nezbytných osobních údajů o fyzických osobách, které lze určit pro potřeby zajišťování obrany státu za stavu ohrožení státu nebo za válečného stavu k 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pracovní povinnosti nebo pracovní </a:t>
            </a:r>
            <a:r>
              <a:rPr lang="cs-CZ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výpomoci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cs-CZ" sz="1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1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buNone/>
            </a:pP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indent="0" algn="just">
              <a:buNone/>
            </a:pP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e) 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provádějí výběr vhodných věcných prostředků 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kontrolu určených věcných prostředků; výběrem vhodných věcných prostředků mohou vydáním plné moci pověřit určené pracovníky ústředních správních úřadů, jiných správních úřadů nebo subjektů hospodářské mobilizace, pokud o věcné prostředky požádaly, a jejich následnou kontrolou mohou vydáním plné moci pověřit určené pracovníky ústředních správních úřadů a jiných správních úřadů, </a:t>
            </a:r>
          </a:p>
          <a:p>
            <a:pPr indent="0">
              <a:buNone/>
            </a:pPr>
            <a:r>
              <a:rPr lang="cs-CZ" sz="1600" b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indent="0">
              <a:buNone/>
            </a:pPr>
            <a:r>
              <a:rPr lang="cs-CZ" sz="2400" dirty="0" smtClean="0"/>
              <a:t> </a:t>
            </a:r>
            <a:endParaRPr lang="cs-CZ" sz="2400" dirty="0"/>
          </a:p>
          <a:p>
            <a:pPr marL="812800" indent="-546100"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/>
              <a:defRPr/>
            </a:pPr>
            <a:endParaRPr lang="cs-CZ" altLang="cs-CZ" sz="2400" b="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0296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cs-CZ" altLang="cs-CZ" sz="2000" b="1" cap="none" dirty="0" smtClean="0">
                <a:latin typeface="Arial" charset="0"/>
                <a:cs typeface="Arial" charset="0"/>
              </a:rPr>
              <a:t>Povinnosti OÚ ORP dle zákona č. 222/1999 Sb.,</a:t>
            </a:r>
            <a:br>
              <a:rPr lang="cs-CZ" altLang="cs-CZ" sz="2000" b="1" cap="none" dirty="0" smtClean="0">
                <a:latin typeface="Arial" charset="0"/>
                <a:cs typeface="Arial" charset="0"/>
              </a:rPr>
            </a:br>
            <a:r>
              <a:rPr lang="cs-CZ" altLang="cs-CZ" sz="2000" b="1" cap="none" dirty="0" smtClean="0">
                <a:latin typeface="Arial" charset="0"/>
                <a:cs typeface="Arial" charset="0"/>
              </a:rPr>
              <a:t>o zajišťování obrany České republiky (3)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457200" y="1819275"/>
            <a:ext cx="8435975" cy="4634061"/>
          </a:xfr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</a:ln>
        </p:spPr>
        <p:txBody>
          <a:bodyPr/>
          <a:lstStyle/>
          <a:p>
            <a:pPr indent="0" algn="just">
              <a:buNone/>
            </a:pPr>
            <a:endParaRPr lang="cs-CZ" sz="18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buNone/>
            </a:pPr>
            <a:r>
              <a:rPr lang="cs-CZ" sz="1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f) 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rozhodují o určení věcných prostředků pro účely zajišťování obrany státu 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podle druhu a množství v souladu s požadavkem vyplývajícím ze schválených plánů obrany státu; k tomuto účelu provádějí rozpis věcných prostředků podle druhu a množství na další obce ve svém správním </a:t>
            </a:r>
            <a:r>
              <a:rPr lang="cs-CZ" sz="1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obvodu,</a:t>
            </a:r>
          </a:p>
          <a:p>
            <a:pPr indent="0" algn="just">
              <a:buNone/>
            </a:pPr>
            <a:endParaRPr lang="cs-CZ" sz="1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buNone/>
            </a:pPr>
            <a:r>
              <a:rPr lang="cs-CZ" sz="1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rozhodují o povolání fyzických osob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které mají trvalý pobyt v jejich obvodu, v souladu s požadavkem vyplývajícím ze schválených plánů obrany státu, </a:t>
            </a:r>
            <a:r>
              <a:rPr lang="cs-CZ" sz="1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1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 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pracovním výpomocím a k pracovním povinnostem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 potřeby zajišťování obrany státu za stavu ohrožení státu a za válečného stavu; koordinují jejich výběr a spolupracují s dalšími obcemi, Úřadem práce České republiky - krajskými pobočkami a na území hlavního města Prahy s pobočkou pro hlavní město Prahu a dalšími správními úřady, </a:t>
            </a:r>
            <a:endParaRPr lang="cs-CZ" sz="18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buNone/>
            </a:pPr>
            <a:endParaRPr lang="cs-CZ" sz="1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>
              <a:buNone/>
            </a:pPr>
            <a:r>
              <a:rPr lang="cs-CZ" sz="18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1800" b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>
              <a:buNone/>
            </a:pPr>
            <a:r>
              <a:rPr lang="cs-CZ" sz="1600" b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16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0580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cs-CZ" altLang="cs-CZ" sz="2000" b="1" cap="none" dirty="0" smtClean="0">
                <a:latin typeface="Arial" charset="0"/>
                <a:cs typeface="Arial" charset="0"/>
              </a:rPr>
              <a:t>Povinnosti OÚ ORP dle zákona č. 222/1999 Sb.,</a:t>
            </a:r>
            <a:br>
              <a:rPr lang="cs-CZ" altLang="cs-CZ" sz="2000" b="1" cap="none" dirty="0" smtClean="0">
                <a:latin typeface="Arial" charset="0"/>
                <a:cs typeface="Arial" charset="0"/>
              </a:rPr>
            </a:br>
            <a:r>
              <a:rPr lang="cs-CZ" altLang="cs-CZ" sz="2000" b="1" cap="none" dirty="0" smtClean="0">
                <a:latin typeface="Arial" charset="0"/>
                <a:cs typeface="Arial" charset="0"/>
              </a:rPr>
              <a:t>o zajišťování obrany České republiky (4)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457200" y="1819275"/>
            <a:ext cx="8435975" cy="4537075"/>
          </a:xfr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</a:ln>
        </p:spPr>
        <p:txBody>
          <a:bodyPr/>
          <a:lstStyle/>
          <a:p>
            <a:pPr indent="0" algn="just">
              <a:buNone/>
            </a:pPr>
            <a:endParaRPr lang="cs-CZ" sz="18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buNone/>
            </a:pP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h) 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podílejí se na evakuaci obyvatel 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zabezpečení jejich nezbytných životních potřeb podle rozhodnutí krajského úřadu, </a:t>
            </a:r>
          </a:p>
          <a:p>
            <a:pPr indent="0" algn="just">
              <a:buNone/>
            </a:pPr>
            <a:endParaRPr lang="cs-CZ" sz="18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buNone/>
            </a:pPr>
            <a:r>
              <a:rPr lang="cs-CZ" sz="1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plní úkoly spojené s prověřením opatření pro zabezpečení obrany státu 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podle rozhodnutí </a:t>
            </a:r>
            <a:r>
              <a:rPr lang="cs-CZ" sz="1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Ministerstva obrany nebo krajského úřadu, </a:t>
            </a:r>
            <a:endParaRPr lang="cs-CZ" sz="1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buNone/>
            </a:pP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indent="0" algn="just">
              <a:buNone/>
            </a:pP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j) 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podílejí se na organizaci přípravy občanů k obraně státu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indent="0" algn="just">
              <a:buNone/>
            </a:pPr>
            <a:endParaRPr lang="cs-CZ" sz="1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buNone/>
            </a:pPr>
            <a:r>
              <a:rPr lang="cs-CZ" sz="1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plní další úkoly 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poskytují údaje 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 zajišťování obrany státu 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podle pokynů ministerstev a jiných správních </a:t>
            </a:r>
            <a:r>
              <a:rPr lang="cs-CZ" sz="1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úřadů a orgánů kraje, </a:t>
            </a:r>
            <a:endParaRPr lang="cs-CZ" sz="1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buNone/>
            </a:pP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indent="0" algn="just">
              <a:buNone/>
            </a:pP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l) 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ukládají sankce za nesplnění povinnosti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indent="0" algn="just">
              <a:buNone/>
            </a:pP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663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cs-CZ" altLang="cs-CZ" sz="2000" b="1" cap="none" dirty="0" smtClean="0">
                <a:latin typeface="Arial" charset="0"/>
                <a:cs typeface="Arial" charset="0"/>
              </a:rPr>
              <a:t>Povinnosti OÚ ORP dle zákona č. 222/1999 Sb.,</a:t>
            </a:r>
            <a:br>
              <a:rPr lang="cs-CZ" altLang="cs-CZ" sz="2000" b="1" cap="none" dirty="0" smtClean="0">
                <a:latin typeface="Arial" charset="0"/>
                <a:cs typeface="Arial" charset="0"/>
              </a:rPr>
            </a:br>
            <a:r>
              <a:rPr lang="cs-CZ" altLang="cs-CZ" sz="2000" b="1" cap="none" dirty="0" smtClean="0">
                <a:latin typeface="Arial" charset="0"/>
                <a:cs typeface="Arial" charset="0"/>
              </a:rPr>
              <a:t>o zajišťování obrany České republiky (5)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457200" y="1819275"/>
            <a:ext cx="8435975" cy="4537075"/>
          </a:xfr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</a:ln>
        </p:spPr>
        <p:txBody>
          <a:bodyPr/>
          <a:lstStyle/>
          <a:p>
            <a:pPr indent="0" algn="just">
              <a:buNone/>
            </a:pPr>
            <a:endParaRPr lang="cs-CZ" sz="18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buNone/>
            </a:pPr>
            <a:endParaRPr lang="cs-CZ" sz="1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buNone/>
            </a:pPr>
            <a:r>
              <a:rPr lang="cs-CZ" sz="1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cs-CZ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provádějí 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výkon rozhodnutí 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 podmínek stanovených v § 69 až 72, </a:t>
            </a:r>
          </a:p>
          <a:p>
            <a:pPr indent="0" algn="just">
              <a:buNone/>
            </a:pPr>
            <a:r>
              <a:rPr lang="cs-CZ" sz="1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indent="0" algn="just">
              <a:buNone/>
            </a:pPr>
            <a:r>
              <a:rPr lang="cs-CZ" sz="1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rozhodují o vyvlastnění 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 zkráceném řízení 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 stavu ohrožení státu nebo za válečného </a:t>
            </a:r>
            <a:r>
              <a:rPr lang="cs-CZ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stavu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endParaRPr lang="cs-CZ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buNone/>
            </a:pPr>
            <a:endParaRPr lang="cs-CZ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buNone/>
            </a:pPr>
            <a:r>
              <a:rPr lang="cs-CZ" sz="1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o) z</a:t>
            </a:r>
            <a:r>
              <a:rPr lang="cs-CZ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pracovávají dílčí plán obrany obce s rozšířenou působností, </a:t>
            </a:r>
            <a:r>
              <a:rPr lang="cs-CZ" sz="1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který po projednání v bezpečnostní radě obce s rozšířenou působností schvaluje její starosta. </a:t>
            </a:r>
            <a:endParaRPr lang="cs-CZ" sz="1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>
              <a:buNone/>
            </a:pP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274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cs-CZ" altLang="cs-CZ" sz="2000" b="1" cap="none" dirty="0" smtClean="0">
                <a:latin typeface="Arial" charset="0"/>
                <a:cs typeface="Arial" charset="0"/>
              </a:rPr>
              <a:t>Ústřední plán obrany státu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457200" y="1819275"/>
            <a:ext cx="8435975" cy="4537075"/>
          </a:xfr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</a:ln>
        </p:spPr>
        <p:txBody>
          <a:bodyPr/>
          <a:lstStyle/>
          <a:p>
            <a:pPr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1800" b="0" dirty="0" smtClean="0">
              <a:solidFill>
                <a:schemeClr val="tx1"/>
              </a:solidFill>
              <a:latin typeface="Arial" charset="0"/>
            </a:endParaRPr>
          </a:p>
          <a:p>
            <a:pPr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Základní </a:t>
            </a:r>
            <a:r>
              <a:rPr lang="cs-CZ" altLang="cs-CZ" sz="1800" b="0" dirty="0">
                <a:solidFill>
                  <a:schemeClr val="tx1"/>
                </a:solidFill>
                <a:latin typeface="Arial" charset="0"/>
              </a:rPr>
              <a:t>dokument pro organizaci </a:t>
            </a: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opatření </a:t>
            </a:r>
            <a:r>
              <a:rPr lang="cs-CZ" altLang="cs-CZ" sz="1800" b="0" dirty="0">
                <a:solidFill>
                  <a:schemeClr val="tx1"/>
                </a:solidFill>
                <a:latin typeface="Arial" charset="0"/>
              </a:rPr>
              <a:t>k přípravě, </a:t>
            </a: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řízení a </a:t>
            </a:r>
            <a:r>
              <a:rPr lang="cs-CZ" altLang="cs-CZ" sz="1800" b="0" dirty="0">
                <a:solidFill>
                  <a:schemeClr val="tx1"/>
                </a:solidFill>
                <a:latin typeface="Arial" charset="0"/>
              </a:rPr>
              <a:t>zajišťování obrany státu a ke splnění požadavků na zabezpečení </a:t>
            </a: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mezinárodních </a:t>
            </a:r>
            <a:r>
              <a:rPr lang="cs-CZ" altLang="cs-CZ" sz="1800" b="0" dirty="0">
                <a:solidFill>
                  <a:schemeClr val="tx1"/>
                </a:solidFill>
                <a:latin typeface="Arial" charset="0"/>
              </a:rPr>
              <a:t>smluvních závazků o společné </a:t>
            </a: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obraně.</a:t>
            </a:r>
          </a:p>
          <a:p>
            <a:pPr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1800" b="0" dirty="0" smtClean="0">
              <a:solidFill>
                <a:schemeClr val="tx1"/>
              </a:solidFill>
              <a:latin typeface="Arial" charset="0"/>
            </a:endParaRPr>
          </a:p>
          <a:p>
            <a:pPr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Zpracován v souladu s nařízením </a:t>
            </a:r>
            <a:r>
              <a:rPr lang="cs-CZ" altLang="cs-CZ" sz="1800" b="0" dirty="0">
                <a:solidFill>
                  <a:schemeClr val="tx1"/>
                </a:solidFill>
                <a:latin typeface="Arial" charset="0"/>
              </a:rPr>
              <a:t>vlády č. 139/2017 Sb., o plánování obrany </a:t>
            </a: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státu.</a:t>
            </a:r>
          </a:p>
          <a:p>
            <a:pPr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1800" b="0" dirty="0">
              <a:solidFill>
                <a:schemeClr val="tx1"/>
              </a:solidFill>
              <a:latin typeface="Arial" charset="0"/>
            </a:endParaRPr>
          </a:p>
          <a:p>
            <a:pPr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Zpracovatel - </a:t>
            </a:r>
            <a:r>
              <a:rPr lang="cs-CZ" altLang="cs-CZ" sz="1800" b="0" dirty="0">
                <a:solidFill>
                  <a:schemeClr val="tx1"/>
                </a:solidFill>
                <a:latin typeface="Arial" charset="0"/>
              </a:rPr>
              <a:t>Ministerstvo </a:t>
            </a: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obrany.</a:t>
            </a:r>
          </a:p>
          <a:p>
            <a:pPr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1800" b="0" dirty="0" smtClean="0">
              <a:solidFill>
                <a:schemeClr val="tx1"/>
              </a:solidFill>
              <a:latin typeface="Arial" charset="0"/>
            </a:endParaRPr>
          </a:p>
          <a:p>
            <a:pPr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sz="1800" b="0" dirty="0">
                <a:solidFill>
                  <a:schemeClr val="tx1"/>
                </a:solidFill>
                <a:latin typeface="Arial" charset="0"/>
              </a:rPr>
              <a:t>Schválen usnesením vlády ze dne 15. srpna 2018 č. </a:t>
            </a:r>
            <a:r>
              <a:rPr lang="cs-CZ" sz="1800" b="0" dirty="0" smtClean="0">
                <a:solidFill>
                  <a:schemeClr val="tx1"/>
                </a:solidFill>
                <a:latin typeface="Arial" charset="0"/>
              </a:rPr>
              <a:t>516.</a:t>
            </a:r>
          </a:p>
          <a:p>
            <a:pPr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sz="1800" b="0" dirty="0">
              <a:solidFill>
                <a:schemeClr val="tx1"/>
              </a:solidFill>
              <a:latin typeface="Arial" charset="0"/>
            </a:endParaRPr>
          </a:p>
          <a:p>
            <a:pPr algn="just" eaLnBrk="1" hangingPunct="1">
              <a:lnSpc>
                <a:spcPct val="80000"/>
              </a:lnSpc>
              <a:buClr>
                <a:schemeClr val="tx1"/>
              </a:buClr>
              <a:buFont typeface="Arial" charset="0"/>
              <a:buChar char="•"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Aktualizace</a:t>
            </a:r>
            <a:endParaRPr lang="cs-CZ" altLang="cs-CZ" sz="1800" b="0" dirty="0">
              <a:solidFill>
                <a:schemeClr val="tx1"/>
              </a:solidFill>
              <a:latin typeface="Arial" charset="0"/>
            </a:endParaRPr>
          </a:p>
          <a:p>
            <a:pPr lvl="1" algn="just" eaLnBrk="1" hangingPunct="1">
              <a:lnSpc>
                <a:spcPct val="80000"/>
              </a:lnSpc>
              <a:buClr>
                <a:schemeClr val="tx1"/>
              </a:buClr>
            </a:pPr>
            <a:r>
              <a:rPr lang="cs-CZ" altLang="cs-CZ" sz="1800" dirty="0">
                <a:solidFill>
                  <a:schemeClr val="tx1"/>
                </a:solidFill>
                <a:latin typeface="Arial" charset="0"/>
              </a:rPr>
              <a:t>pravidelně po 4 letech </a:t>
            </a:r>
            <a:r>
              <a:rPr lang="cs-CZ" altLang="cs-CZ" sz="1800" dirty="0" smtClean="0">
                <a:solidFill>
                  <a:schemeClr val="tx1"/>
                </a:solidFill>
                <a:latin typeface="Arial" charset="0"/>
              </a:rPr>
              <a:t>od </a:t>
            </a:r>
            <a:r>
              <a:rPr lang="cs-CZ" altLang="cs-CZ" sz="1800" dirty="0">
                <a:solidFill>
                  <a:schemeClr val="tx1"/>
                </a:solidFill>
                <a:latin typeface="Arial" charset="0"/>
              </a:rPr>
              <a:t>jeho schválení </a:t>
            </a:r>
            <a:r>
              <a:rPr lang="cs-CZ" altLang="cs-CZ" sz="1800" dirty="0" smtClean="0">
                <a:solidFill>
                  <a:schemeClr val="tx1"/>
                </a:solidFill>
                <a:latin typeface="Arial" charset="0"/>
              </a:rPr>
              <a:t>vládou, </a:t>
            </a:r>
            <a:endParaRPr lang="cs-CZ" altLang="cs-CZ" sz="1800" dirty="0">
              <a:solidFill>
                <a:schemeClr val="tx1"/>
              </a:solidFill>
              <a:latin typeface="Arial" charset="0"/>
            </a:endParaRPr>
          </a:p>
          <a:p>
            <a:pPr lvl="1" algn="just" eaLnBrk="1" hangingPunct="1">
              <a:lnSpc>
                <a:spcPct val="80000"/>
              </a:lnSpc>
              <a:buClr>
                <a:schemeClr val="tx1"/>
              </a:buClr>
            </a:pPr>
            <a:r>
              <a:rPr lang="cs-CZ" altLang="cs-CZ" sz="1800" dirty="0">
                <a:solidFill>
                  <a:schemeClr val="tx1"/>
                </a:solidFill>
                <a:latin typeface="Arial" charset="0"/>
              </a:rPr>
              <a:t>mimořádně v případě zásadních změn v hodnocení rizik ohrožení státu nebo při zásadních změnách v disponibilních </a:t>
            </a:r>
            <a:r>
              <a:rPr lang="cs-CZ" altLang="cs-CZ" sz="1800" dirty="0" smtClean="0">
                <a:solidFill>
                  <a:schemeClr val="tx1"/>
                </a:solidFill>
                <a:latin typeface="Arial" charset="0"/>
              </a:rPr>
              <a:t>zdrojích.</a:t>
            </a:r>
            <a:endParaRPr lang="cs-CZ" altLang="cs-CZ" sz="1800" dirty="0">
              <a:solidFill>
                <a:schemeClr val="tx1"/>
              </a:solidFill>
              <a:latin typeface="Arial" charset="0"/>
            </a:endParaRPr>
          </a:p>
          <a:p>
            <a:pPr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sz="1800" b="0" dirty="0" smtClean="0">
              <a:solidFill>
                <a:schemeClr val="tx1"/>
              </a:solidFill>
              <a:latin typeface="Arial" charset="0"/>
            </a:endParaRPr>
          </a:p>
          <a:p>
            <a:pPr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1800" b="0" dirty="0">
              <a:solidFill>
                <a:schemeClr val="tx1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1800" b="0" dirty="0">
              <a:solidFill>
                <a:schemeClr val="tx1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2000" b="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0830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cs-CZ" altLang="cs-CZ" sz="2000" b="1" cap="none" dirty="0" smtClean="0">
                <a:latin typeface="Arial" charset="0"/>
                <a:cs typeface="Arial" charset="0"/>
              </a:rPr>
              <a:t>Obsah Ústředního plánu obrany státu 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457200" y="1819275"/>
            <a:ext cx="8435975" cy="4537075"/>
          </a:xfr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</a:ln>
        </p:spPr>
        <p:txBody>
          <a:bodyPr/>
          <a:lstStyle/>
          <a:p>
            <a:pPr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sz="1800" b="0" dirty="0">
              <a:solidFill>
                <a:schemeClr val="tx1"/>
              </a:solidFill>
              <a:latin typeface="Arial" charset="0"/>
            </a:endParaRPr>
          </a:p>
          <a:p>
            <a:pPr marL="85725" indent="238125" algn="just">
              <a:buClrTx/>
              <a:buFont typeface="Arial" panose="020B0604020202020204" pitchFamily="34" charset="0"/>
              <a:buChar char="•"/>
              <a:defRPr/>
            </a:pPr>
            <a:r>
              <a:rPr lang="cs-CZ" sz="1800" b="0" dirty="0" smtClean="0">
                <a:solidFill>
                  <a:schemeClr val="tx1"/>
                </a:solidFill>
                <a:latin typeface="Arial" charset="0"/>
              </a:rPr>
              <a:t>Plán </a:t>
            </a:r>
            <a:r>
              <a:rPr lang="cs-CZ" sz="1800" b="0" dirty="0">
                <a:solidFill>
                  <a:schemeClr val="tx1"/>
                </a:solidFill>
                <a:latin typeface="Arial" charset="0"/>
              </a:rPr>
              <a:t>zajištění obrany státu </a:t>
            </a:r>
            <a:endParaRPr lang="cs-CZ" sz="1800" b="0" dirty="0" smtClean="0">
              <a:solidFill>
                <a:schemeClr val="tx1"/>
              </a:solidFill>
              <a:latin typeface="Arial" charset="0"/>
            </a:endParaRPr>
          </a:p>
          <a:p>
            <a:pPr algn="just">
              <a:buClrTx/>
              <a:buFont typeface="Arial" panose="020B0604020202020204" pitchFamily="34" charset="0"/>
              <a:buChar char="•"/>
              <a:defRPr/>
            </a:pPr>
            <a:endParaRPr lang="cs-CZ" sz="1800" b="0" dirty="0">
              <a:solidFill>
                <a:schemeClr val="tx1"/>
              </a:solidFill>
              <a:latin typeface="Arial" charset="0"/>
            </a:endParaRPr>
          </a:p>
          <a:p>
            <a:pPr marL="85725" indent="238125" algn="just">
              <a:buClrTx/>
              <a:buFont typeface="Arial" panose="020B0604020202020204" pitchFamily="34" charset="0"/>
              <a:buChar char="•"/>
              <a:defRPr/>
            </a:pPr>
            <a:r>
              <a:rPr lang="cs-CZ" sz="1800" b="0" dirty="0">
                <a:solidFill>
                  <a:schemeClr val="tx1"/>
                </a:solidFill>
                <a:latin typeface="Arial" charset="0"/>
              </a:rPr>
              <a:t>Scénáře použití ozbrojených sil za stavu ohrožení státu nebo za válečného </a:t>
            </a:r>
            <a:r>
              <a:rPr lang="cs-CZ" sz="1800" b="0" dirty="0" smtClean="0">
                <a:solidFill>
                  <a:schemeClr val="tx1"/>
                </a:solidFill>
                <a:latin typeface="Arial" charset="0"/>
              </a:rPr>
              <a:t>stavu</a:t>
            </a:r>
          </a:p>
          <a:p>
            <a:pPr algn="just">
              <a:buClrTx/>
              <a:buFont typeface="Arial" panose="020B0604020202020204" pitchFamily="34" charset="0"/>
              <a:buChar char="•"/>
              <a:defRPr/>
            </a:pPr>
            <a:endParaRPr lang="cs-CZ" sz="1800" b="0" dirty="0">
              <a:solidFill>
                <a:schemeClr val="tx1"/>
              </a:solidFill>
              <a:latin typeface="Arial" charset="0"/>
            </a:endParaRPr>
          </a:p>
          <a:p>
            <a:pPr marL="85725" indent="238125" algn="just">
              <a:buClrTx/>
              <a:buFont typeface="Arial" panose="020B0604020202020204" pitchFamily="34" charset="0"/>
              <a:buChar char="•"/>
              <a:defRPr/>
            </a:pPr>
            <a:r>
              <a:rPr lang="cs-CZ" sz="1800" b="0" dirty="0">
                <a:solidFill>
                  <a:schemeClr val="tx1"/>
                </a:solidFill>
                <a:latin typeface="Arial" charset="0"/>
              </a:rPr>
              <a:t>Plány činnosti státních orgánů a orgánů územních samosprávných celků zpracované v rámci systému zajišťování obrany státu pro  období míru, stav ohrožení státu nebo válečný </a:t>
            </a:r>
            <a:r>
              <a:rPr lang="cs-CZ" sz="1800" b="0" dirty="0" smtClean="0">
                <a:solidFill>
                  <a:schemeClr val="tx1"/>
                </a:solidFill>
                <a:latin typeface="Arial" charset="0"/>
              </a:rPr>
              <a:t>stav</a:t>
            </a:r>
          </a:p>
          <a:p>
            <a:pPr marL="85725" indent="238125" algn="just">
              <a:buClrTx/>
              <a:buFont typeface="Arial" panose="020B0604020202020204" pitchFamily="34" charset="0"/>
              <a:buChar char="•"/>
              <a:defRPr/>
            </a:pPr>
            <a:endParaRPr lang="cs-CZ" sz="1800" b="0" dirty="0">
              <a:solidFill>
                <a:schemeClr val="tx1"/>
              </a:solidFill>
              <a:latin typeface="Arial" charset="0"/>
            </a:endParaRPr>
          </a:p>
          <a:p>
            <a:pPr marL="85725" indent="238125" algn="just">
              <a:buClrTx/>
              <a:buFont typeface="Arial" panose="020B0604020202020204" pitchFamily="34" charset="0"/>
              <a:buChar char="•"/>
              <a:defRPr/>
            </a:pPr>
            <a:r>
              <a:rPr lang="cs-CZ" sz="1800" b="0" dirty="0">
                <a:solidFill>
                  <a:schemeClr val="tx1"/>
                </a:solidFill>
                <a:latin typeface="Arial" charset="0"/>
              </a:rPr>
              <a:t>Plán nezbytných </a:t>
            </a:r>
            <a:r>
              <a:rPr lang="cs-CZ" sz="1800" b="0" dirty="0" smtClean="0">
                <a:solidFill>
                  <a:schemeClr val="tx1"/>
                </a:solidFill>
                <a:latin typeface="Arial" charset="0"/>
              </a:rPr>
              <a:t>dodávek</a:t>
            </a:r>
          </a:p>
          <a:p>
            <a:pPr marL="85725" indent="238125" algn="just">
              <a:buClrTx/>
              <a:buFont typeface="Arial" panose="020B0604020202020204" pitchFamily="34" charset="0"/>
              <a:buChar char="•"/>
              <a:defRPr/>
            </a:pPr>
            <a:endParaRPr lang="cs-CZ" sz="1800" b="0" dirty="0">
              <a:solidFill>
                <a:schemeClr val="tx1"/>
              </a:solidFill>
              <a:latin typeface="Arial" charset="0"/>
            </a:endParaRPr>
          </a:p>
          <a:p>
            <a:pPr marL="85725" indent="238125" algn="just">
              <a:buClrTx/>
              <a:buFont typeface="Arial" panose="020B0604020202020204" pitchFamily="34" charset="0"/>
              <a:buChar char="•"/>
              <a:defRPr/>
            </a:pPr>
            <a:r>
              <a:rPr lang="cs-CZ" sz="1800" b="0" dirty="0">
                <a:solidFill>
                  <a:schemeClr val="tx1"/>
                </a:solidFill>
                <a:latin typeface="Arial" charset="0"/>
              </a:rPr>
              <a:t>Základní organizační a komunikační vazby v rámci systému zajišťování obrany státu</a:t>
            </a:r>
          </a:p>
          <a:p>
            <a:pPr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1800" b="0" dirty="0">
              <a:solidFill>
                <a:schemeClr val="tx1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1800" b="0" dirty="0">
              <a:solidFill>
                <a:schemeClr val="tx1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2000" b="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3171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cs-CZ" altLang="cs-CZ" sz="2000" b="1" cap="none" dirty="0" smtClean="0">
                <a:latin typeface="Arial" charset="0"/>
                <a:cs typeface="Arial" charset="0"/>
              </a:rPr>
              <a:t>Dílčí plán obrany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457200" y="1819275"/>
            <a:ext cx="8435975" cy="4537075"/>
          </a:xfr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1800" dirty="0" smtClean="0">
              <a:solidFill>
                <a:schemeClr val="tx1"/>
              </a:solidFill>
              <a:latin typeface="Arial" charset="0"/>
            </a:endParaRPr>
          </a:p>
          <a:p>
            <a:pPr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1800" b="0" dirty="0" smtClean="0">
              <a:solidFill>
                <a:schemeClr val="tx1"/>
              </a:solidFill>
              <a:latin typeface="Arial" charset="0"/>
            </a:endParaRPr>
          </a:p>
          <a:p>
            <a:pPr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1800" b="0" dirty="0" smtClean="0">
              <a:solidFill>
                <a:schemeClr val="tx1"/>
              </a:solidFill>
              <a:latin typeface="Arial" charset="0"/>
            </a:endParaRPr>
          </a:p>
          <a:p>
            <a:pPr marL="85725" indent="238125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Plánovací dokument, ve kterém si zpracovatelé rozpracovávají opatření </a:t>
            </a:r>
            <a:b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</a:b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k zajišťování obrany státu v oboru své působnosti.</a:t>
            </a:r>
          </a:p>
          <a:p>
            <a:pPr marL="85725" indent="238125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1800" b="0" dirty="0" smtClean="0">
              <a:solidFill>
                <a:schemeClr val="tx1"/>
              </a:solidFill>
              <a:latin typeface="Arial" charset="0"/>
            </a:endParaRPr>
          </a:p>
          <a:p>
            <a:pPr marL="85725" indent="238125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800" b="0" dirty="0">
                <a:solidFill>
                  <a:schemeClr val="tx1"/>
                </a:solidFill>
                <a:latin typeface="Arial" charset="0"/>
              </a:rPr>
              <a:t>Zpracován v souladu s nařízením vlády č. 139/2017 Sb., o plánování obrany státu.</a:t>
            </a:r>
          </a:p>
          <a:p>
            <a:pPr marL="85725" indent="238125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1800" b="0" dirty="0">
              <a:solidFill>
                <a:schemeClr val="tx1"/>
              </a:solidFill>
              <a:latin typeface="Arial" charset="0"/>
            </a:endParaRPr>
          </a:p>
          <a:p>
            <a:pPr marL="85725" indent="238125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Zpracovatelé – ministerstva, další ústřední správní úřady, Česká národní banka, krajské úřady, obecní úřady obcí s rozšířenou působností.</a:t>
            </a:r>
          </a:p>
          <a:p>
            <a:pPr marL="85725" indent="238125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1800" b="0" dirty="0">
              <a:solidFill>
                <a:schemeClr val="tx1"/>
              </a:solidFill>
              <a:latin typeface="Arial" charset="0"/>
            </a:endParaRPr>
          </a:p>
          <a:p>
            <a:pPr marL="85725" lvl="1" indent="238125" algn="just" eaLnBrk="1" hangingPunct="1">
              <a:lnSpc>
                <a:spcPct val="80000"/>
              </a:lnSpc>
              <a:buClr>
                <a:schemeClr val="tx1"/>
              </a:buClr>
              <a:buSzTx/>
            </a:pPr>
            <a:r>
              <a:rPr lang="cs-CZ" altLang="cs-CZ" sz="1800" b="0" dirty="0">
                <a:solidFill>
                  <a:schemeClr val="tx1"/>
                </a:solidFill>
                <a:latin typeface="Arial" charset="0"/>
              </a:rPr>
              <a:t>Zpracování a aktualizace </a:t>
            </a: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– do jednoho </a:t>
            </a:r>
            <a:r>
              <a:rPr lang="cs-CZ" altLang="cs-CZ" sz="1800" dirty="0">
                <a:solidFill>
                  <a:schemeClr val="tx1"/>
                </a:solidFill>
                <a:latin typeface="Arial" charset="0"/>
              </a:rPr>
              <a:t>roku ode dne schválení nebo aktualizace Ústředního plánu obrany </a:t>
            </a:r>
            <a:r>
              <a:rPr lang="cs-CZ" altLang="cs-CZ" sz="1800" dirty="0" smtClean="0">
                <a:solidFill>
                  <a:schemeClr val="tx1"/>
                </a:solidFill>
                <a:latin typeface="Arial" charset="0"/>
              </a:rPr>
              <a:t>státu.</a:t>
            </a:r>
            <a:endParaRPr lang="cs-CZ" altLang="cs-CZ" sz="1800" dirty="0">
              <a:solidFill>
                <a:schemeClr val="tx1"/>
              </a:solidFill>
              <a:latin typeface="Arial" charset="0"/>
            </a:endParaRPr>
          </a:p>
          <a:p>
            <a:pPr marL="85725" indent="238125" eaLnBrk="1" hangingPunct="1">
              <a:lnSpc>
                <a:spcPct val="80000"/>
              </a:lnSpc>
              <a:buClr>
                <a:schemeClr val="tx1"/>
              </a:buClr>
              <a:buFont typeface="Arial" charset="0"/>
              <a:buChar char="•"/>
            </a:pPr>
            <a:endParaRPr lang="cs-CZ" altLang="cs-CZ" sz="1800" b="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600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cs-CZ" altLang="cs-CZ" sz="2000" b="1" cap="none" dirty="0" smtClean="0">
                <a:latin typeface="Arial" charset="0"/>
                <a:cs typeface="Arial" charset="0"/>
              </a:rPr>
              <a:t>Obsah dílčího plánu obrany obce s rozšířenou působností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457200" y="1819275"/>
            <a:ext cx="8435975" cy="4537075"/>
          </a:xfr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</a:ln>
        </p:spPr>
        <p:txBody>
          <a:bodyPr/>
          <a:lstStyle/>
          <a:p>
            <a:pPr marL="85725" indent="238125" algn="just">
              <a:buClrTx/>
              <a:buFont typeface="Arial" charset="0"/>
              <a:buChar char="•"/>
              <a:defRPr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Plán </a:t>
            </a:r>
            <a:r>
              <a:rPr lang="cs-CZ" altLang="cs-CZ" sz="1800" b="0" dirty="0">
                <a:solidFill>
                  <a:schemeClr val="tx1"/>
                </a:solidFill>
                <a:latin typeface="Arial" charset="0"/>
                <a:cs typeface="Arial" charset="0"/>
              </a:rPr>
              <a:t>činností zpracovatele při zajišťování obrany státu v míru, za stavu ohrožení státu a za válečného stavu</a:t>
            </a:r>
          </a:p>
          <a:p>
            <a:pPr marL="85725" indent="238125" algn="just">
              <a:buClrTx/>
              <a:buFont typeface="Arial" charset="0"/>
              <a:buChar char="•"/>
              <a:defRPr/>
            </a:pPr>
            <a:endParaRPr lang="cs-CZ" altLang="cs-CZ" sz="1800" b="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85725" indent="238125" algn="just">
              <a:buClrTx/>
              <a:buFont typeface="Arial" charset="0"/>
              <a:buChar char="•"/>
              <a:defRPr/>
            </a:pPr>
            <a:r>
              <a:rPr lang="cs-CZ" altLang="cs-CZ" sz="1800" b="0" dirty="0">
                <a:solidFill>
                  <a:schemeClr val="tx1"/>
                </a:solidFill>
                <a:latin typeface="Arial" charset="0"/>
                <a:cs typeface="Arial" charset="0"/>
              </a:rPr>
              <a:t>Plán odpovídajících sil a prostředků a plán jejich doplňování pro plnění úkolů zpracovatele na úseku obrany státu</a:t>
            </a:r>
          </a:p>
          <a:p>
            <a:pPr marL="85725" indent="238125" algn="just">
              <a:buClrTx/>
              <a:buFont typeface="Arial" charset="0"/>
              <a:buChar char="•"/>
              <a:defRPr/>
            </a:pPr>
            <a:endParaRPr lang="cs-CZ" altLang="cs-CZ" sz="1800" b="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85725" indent="238125" algn="just">
              <a:buClrTx/>
              <a:buFont typeface="Arial" charset="0"/>
              <a:buChar char="•"/>
              <a:defRPr/>
            </a:pPr>
            <a:r>
              <a:rPr lang="cs-CZ" altLang="cs-CZ" sz="1800" b="0" dirty="0">
                <a:solidFill>
                  <a:schemeClr val="tx1"/>
                </a:solidFill>
                <a:latin typeface="Arial" charset="0"/>
                <a:cs typeface="Arial" charset="0"/>
              </a:rPr>
              <a:t>Katalogové listy k realizaci opatření Národního systému reakce na krize pro potřeby řízení obrany státu v oboru působnosti zpracovatele</a:t>
            </a:r>
          </a:p>
          <a:p>
            <a:pPr marL="85725" indent="238125" algn="just">
              <a:buClrTx/>
              <a:buFont typeface="Arial" charset="0"/>
              <a:buChar char="•"/>
              <a:defRPr/>
            </a:pPr>
            <a:endParaRPr lang="cs-CZ" altLang="cs-CZ" sz="1800" b="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85725" indent="238125" algn="just">
              <a:buClrTx/>
              <a:buFont typeface="Arial" charset="0"/>
              <a:buChar char="•"/>
              <a:defRPr/>
            </a:pPr>
            <a:r>
              <a:rPr lang="cs-CZ" altLang="cs-CZ" sz="1800" b="0" dirty="0">
                <a:solidFill>
                  <a:schemeClr val="tx1"/>
                </a:solidFill>
                <a:latin typeface="Arial" charset="0"/>
                <a:cs typeface="Arial" charset="0"/>
              </a:rPr>
              <a:t>Plán nezbytných dodávek</a:t>
            </a:r>
          </a:p>
          <a:p>
            <a:pPr marL="85725" lvl="1" indent="238125" algn="just" eaLnBrk="1" hangingPunct="1">
              <a:lnSpc>
                <a:spcPct val="80000"/>
              </a:lnSpc>
              <a:buClrTx/>
              <a:buFont typeface="Wingdings" charset="2"/>
              <a:buChar char="ü"/>
              <a:defRPr/>
            </a:pPr>
            <a:endParaRPr lang="cs-CZ" altLang="cs-CZ" sz="180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85725" indent="238125" algn="just">
              <a:lnSpc>
                <a:spcPct val="80000"/>
              </a:lnSpc>
              <a:buClrTx/>
              <a:buFont typeface="Arial" charset="0"/>
              <a:buChar char="•"/>
              <a:defRPr/>
            </a:pPr>
            <a:r>
              <a:rPr lang="cs-CZ" altLang="cs-CZ" sz="1800" b="0" dirty="0">
                <a:solidFill>
                  <a:schemeClr val="tx1"/>
                </a:solidFill>
                <a:latin typeface="Arial" charset="0"/>
                <a:cs typeface="Arial" charset="0"/>
              </a:rPr>
              <a:t>Přehled hlavních, záložních, chráněných a nechráněných krizových pracovišť</a:t>
            </a:r>
          </a:p>
          <a:p>
            <a:pPr marL="85725" indent="238125" algn="just" eaLnBrk="1" hangingPunct="1">
              <a:lnSpc>
                <a:spcPct val="80000"/>
              </a:lnSpc>
              <a:buClrTx/>
              <a:buFont typeface="Arial" panose="020B0604020202020204" pitchFamily="34" charset="0"/>
              <a:buChar char="•"/>
            </a:pPr>
            <a:endParaRPr lang="cs-CZ" altLang="cs-CZ" sz="1600" dirty="0" smtClean="0">
              <a:solidFill>
                <a:schemeClr val="tx1"/>
              </a:solidFill>
              <a:latin typeface="Arial" charset="0"/>
            </a:endParaRPr>
          </a:p>
          <a:p>
            <a:pPr marL="85725" indent="238125" algn="just" eaLnBrk="1" hangingPunct="1">
              <a:lnSpc>
                <a:spcPct val="80000"/>
              </a:lnSpc>
              <a:buClrTx/>
              <a:buFont typeface="Arial" charset="0"/>
              <a:buChar char="•"/>
            </a:pPr>
            <a:r>
              <a:rPr lang="cs-CZ" altLang="cs-CZ" sz="1800" b="0" dirty="0">
                <a:solidFill>
                  <a:schemeClr val="tx1"/>
                </a:solidFill>
                <a:latin typeface="Arial" charset="0"/>
                <a:cs typeface="Arial" charset="0"/>
              </a:rPr>
              <a:t>Opatření k zabezpečení výběrového doplnění ozbrojených sil </a:t>
            </a: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České republiky </a:t>
            </a:r>
            <a:r>
              <a:rPr lang="cs-CZ" altLang="cs-CZ" sz="1800" b="0" dirty="0">
                <a:solidFill>
                  <a:schemeClr val="tx1"/>
                </a:solidFill>
                <a:latin typeface="Arial" charset="0"/>
                <a:cs typeface="Arial" charset="0"/>
              </a:rPr>
              <a:t/>
            </a:r>
            <a:br>
              <a:rPr lang="cs-CZ" altLang="cs-CZ" sz="1800" b="0" dirty="0">
                <a:solidFill>
                  <a:schemeClr val="tx1"/>
                </a:solidFill>
                <a:latin typeface="Arial" charset="0"/>
                <a:cs typeface="Arial" charset="0"/>
              </a:rPr>
            </a:br>
            <a:r>
              <a:rPr lang="cs-CZ" altLang="cs-CZ" sz="1800" b="0" dirty="0">
                <a:solidFill>
                  <a:schemeClr val="tx1"/>
                </a:solidFill>
                <a:latin typeface="Arial" charset="0"/>
                <a:cs typeface="Arial" charset="0"/>
              </a:rPr>
              <a:t>a mobilizace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Arial" charset="0"/>
              <a:buChar char="•"/>
            </a:pPr>
            <a:endParaRPr lang="cs-CZ" altLang="cs-CZ" sz="1800" b="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310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cs-CZ" altLang="cs-CZ" sz="2000" b="1" cap="none" dirty="0" smtClean="0">
                <a:latin typeface="Arial" charset="0"/>
                <a:cs typeface="Arial" charset="0"/>
              </a:rPr>
              <a:t>Obsah dílčího plánu obrany</a:t>
            </a:r>
            <a:br>
              <a:rPr lang="cs-CZ" altLang="cs-CZ" sz="2000" b="1" cap="none" dirty="0" smtClean="0">
                <a:latin typeface="Arial" charset="0"/>
                <a:cs typeface="Arial" charset="0"/>
              </a:rPr>
            </a:br>
            <a:r>
              <a:rPr lang="cs-CZ" altLang="cs-CZ" sz="2000" b="1" cap="none" dirty="0" smtClean="0">
                <a:latin typeface="Arial" charset="0"/>
                <a:cs typeface="Arial" charset="0"/>
              </a:rPr>
              <a:t>obce s rozšířenou působností (2)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457200" y="1819275"/>
            <a:ext cx="8435975" cy="4537075"/>
          </a:xfr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</a:ln>
        </p:spPr>
        <p:txBody>
          <a:bodyPr/>
          <a:lstStyle/>
          <a:p>
            <a:pPr marL="85725" indent="238125" algn="just">
              <a:buClrTx/>
              <a:buFont typeface="Arial" charset="0"/>
              <a:buChar char="•"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Opatření </a:t>
            </a:r>
            <a:r>
              <a:rPr lang="cs-CZ" altLang="cs-CZ" sz="1800" b="0" dirty="0">
                <a:solidFill>
                  <a:schemeClr val="tx1"/>
                </a:solidFill>
                <a:latin typeface="Arial" charset="0"/>
                <a:cs typeface="Arial" charset="0"/>
              </a:rPr>
              <a:t>k plnění úkolů operační přípravy státního území vycházející z Plánu operační přípravy státního území </a:t>
            </a: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České republiky</a:t>
            </a:r>
            <a:endParaRPr lang="cs-CZ" altLang="cs-CZ" sz="1800" b="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85725" indent="238125" algn="just">
              <a:buClrTx/>
              <a:buFont typeface="Arial" charset="0"/>
              <a:buChar char="•"/>
            </a:pPr>
            <a:endParaRPr lang="cs-CZ" altLang="cs-CZ" sz="1800" b="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85725" indent="238125" algn="just">
              <a:buClrTx/>
              <a:buFont typeface="Arial" charset="0"/>
              <a:buChar char="•"/>
            </a:pPr>
            <a:r>
              <a:rPr lang="cs-CZ" altLang="cs-CZ" sz="1800" b="0" dirty="0">
                <a:solidFill>
                  <a:schemeClr val="tx1"/>
                </a:solidFill>
                <a:latin typeface="Arial" charset="0"/>
                <a:cs typeface="Arial" charset="0"/>
              </a:rPr>
              <a:t>Plán povinné přípravy občanů k obraně státu za stavu ohrožení státu a za válečného stavu  </a:t>
            </a:r>
            <a:endParaRPr lang="cs-CZ" altLang="cs-CZ" sz="1800" b="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85725" indent="238125" algn="just">
              <a:buClrTx/>
              <a:buFont typeface="Arial" charset="0"/>
              <a:buChar char="•"/>
            </a:pPr>
            <a:endParaRPr lang="cs-CZ" altLang="cs-CZ" sz="1800" b="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85725" indent="238125" algn="just">
              <a:buClrTx/>
              <a:buFont typeface="Arial" panose="020B0604020202020204" pitchFamily="34" charset="0"/>
              <a:buChar char="•"/>
              <a:defRPr/>
            </a:pP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Objekty, které za stavu ohrožení státu nebo za válečného stavu mohou být napadeny</a:t>
            </a:r>
          </a:p>
          <a:p>
            <a:pPr marL="85725" indent="238125" algn="just">
              <a:buClrTx/>
              <a:buFont typeface="Arial" panose="020B0604020202020204" pitchFamily="34" charset="0"/>
              <a:buChar char="•"/>
              <a:defRPr/>
            </a:pPr>
            <a:endParaRPr lang="cs-CZ" sz="1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5725" indent="238125" algn="just">
              <a:buClrTx/>
              <a:buFont typeface="Arial" panose="020B0604020202020204" pitchFamily="34" charset="0"/>
              <a:buChar char="•"/>
              <a:defRPr/>
            </a:pP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Věcné prostředky</a:t>
            </a:r>
          </a:p>
          <a:p>
            <a:pPr marL="85725" indent="238125" algn="just">
              <a:buClrTx/>
              <a:buFont typeface="Arial" charset="0"/>
              <a:buChar char="•"/>
            </a:pPr>
            <a:endParaRPr lang="cs-CZ" altLang="cs-CZ" sz="1800" b="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85725" indent="238125" algn="just">
              <a:buClrTx/>
              <a:buFont typeface="Arial" charset="0"/>
              <a:buChar char="•"/>
            </a:pP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Evidence o fyzických osobách určených za stavu ohrožení státu a za válečného stavu k pracovní povinnosti nebo pracovní výpomoci</a:t>
            </a:r>
          </a:p>
          <a:p>
            <a:pPr algn="just">
              <a:buClrTx/>
              <a:buFont typeface="Arial" charset="0"/>
              <a:buChar char="•"/>
            </a:pPr>
            <a:endParaRPr lang="cs-CZ" altLang="cs-CZ" sz="1800" b="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Arial" charset="0"/>
              <a:buChar char="•"/>
            </a:pPr>
            <a:endParaRPr lang="cs-CZ" altLang="cs-CZ" sz="1800" b="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508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cs-CZ" altLang="cs-CZ" sz="2000" b="1" cap="none" dirty="0" smtClean="0">
                <a:latin typeface="Arial" charset="0"/>
                <a:cs typeface="Arial" charset="0"/>
              </a:rPr>
              <a:t>Obsah dílčího plánu obrany</a:t>
            </a:r>
            <a:br>
              <a:rPr lang="cs-CZ" altLang="cs-CZ" sz="2000" b="1" cap="none" dirty="0" smtClean="0">
                <a:latin typeface="Arial" charset="0"/>
                <a:cs typeface="Arial" charset="0"/>
              </a:rPr>
            </a:br>
            <a:r>
              <a:rPr lang="cs-CZ" altLang="cs-CZ" sz="2000" b="1" cap="none" dirty="0" smtClean="0">
                <a:latin typeface="Arial" charset="0"/>
                <a:cs typeface="Arial" charset="0"/>
              </a:rPr>
              <a:t>obce s rozšířenou působností (3)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457200" y="1819275"/>
            <a:ext cx="8435975" cy="4537075"/>
          </a:xfr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</a:ln>
        </p:spPr>
        <p:txBody>
          <a:bodyPr/>
          <a:lstStyle/>
          <a:p>
            <a:pPr marL="85725" indent="238125" algn="just">
              <a:buClrTx/>
              <a:buFont typeface="Arial" panose="020B0604020202020204" pitchFamily="34" charset="0"/>
              <a:buChar char="•"/>
              <a:defRPr/>
            </a:pPr>
            <a:r>
              <a:rPr lang="cs-CZ" sz="1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Evidence 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vojáků v záloze navrhovaných ke zproštění výkonu mimořádné </a:t>
            </a:r>
            <a:r>
              <a:rPr lang="cs-CZ" sz="1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služby</a:t>
            </a:r>
          </a:p>
          <a:p>
            <a:pPr marL="85725" indent="238125" algn="just">
              <a:buClrTx/>
              <a:buFont typeface="Arial" panose="020B0604020202020204" pitchFamily="34" charset="0"/>
              <a:buChar char="•"/>
              <a:defRPr/>
            </a:pPr>
            <a:endParaRPr lang="cs-CZ" sz="18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5725" indent="238125" algn="just">
              <a:buClrTx/>
              <a:buFont typeface="Arial" charset="0"/>
              <a:buChar char="•"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Opatření, jimiž jsou vytvářeny nezbytné podmínky pro zajištění životních potřeb obyvatel a fungování státní správy a samosprávy </a:t>
            </a:r>
          </a:p>
          <a:p>
            <a:pPr marL="85725" indent="238125" algn="just">
              <a:buClrTx/>
              <a:buFont typeface="Arial" charset="0"/>
              <a:buChar char="•"/>
            </a:pPr>
            <a:endParaRPr lang="cs-CZ" altLang="cs-CZ" sz="1800" b="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85725" indent="238125" algn="just">
              <a:buClrTx/>
              <a:buFont typeface="Arial" charset="0"/>
              <a:buChar char="•"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Plán zajištění evakuace obyvatel a zabezpečení jejich nezbytných životních potřeb podle rozhodnutí krajského úřadu </a:t>
            </a:r>
          </a:p>
          <a:p>
            <a:pPr marL="85725" indent="238125" algn="just">
              <a:buClrTx/>
              <a:buFont typeface="Arial" charset="0"/>
              <a:buChar char="•"/>
            </a:pPr>
            <a:endParaRPr lang="cs-CZ" altLang="cs-CZ" sz="1800" b="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85725" indent="238125" algn="just">
              <a:buClrTx/>
              <a:buFont typeface="Arial" charset="0"/>
              <a:buChar char="•"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Úkoly obecních úřadů, spolupráce při plnění úkolů zajišťování obrany státu, školení a kontrola</a:t>
            </a:r>
          </a:p>
          <a:p>
            <a:pPr marL="85725" indent="238125" algn="just">
              <a:buClrTx/>
              <a:buFont typeface="Arial" charset="0"/>
              <a:buChar char="•"/>
            </a:pPr>
            <a:endParaRPr lang="cs-CZ" altLang="cs-CZ" sz="1800" b="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85725" indent="238125" algn="just">
              <a:buClrTx/>
              <a:buFont typeface="Arial" charset="0"/>
              <a:buChar char="•"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Přílohová část (Finanční zabezpečení, Zdravotnické zabezpečení, Plán spojení, Geografické a hydrometeorologické zabezpečení)</a:t>
            </a:r>
          </a:p>
          <a:p>
            <a:pPr algn="just">
              <a:buFont typeface="Arial" panose="020B0604020202020204" pitchFamily="34" charset="0"/>
              <a:buChar char="•"/>
              <a:defRPr/>
            </a:pPr>
            <a:endParaRPr lang="cs-CZ" sz="1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625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cs-CZ" altLang="cs-CZ" sz="2000" b="1" cap="none" dirty="0" smtClean="0">
                <a:latin typeface="Arial" charset="0"/>
                <a:cs typeface="Arial" charset="0"/>
              </a:rPr>
              <a:t>Metodické pokyny pro zpracování a aktualizaci </a:t>
            </a:r>
            <a:br>
              <a:rPr lang="cs-CZ" altLang="cs-CZ" sz="2000" b="1" cap="none" dirty="0" smtClean="0">
                <a:latin typeface="Arial" charset="0"/>
                <a:cs typeface="Arial" charset="0"/>
              </a:rPr>
            </a:br>
            <a:r>
              <a:rPr lang="cs-CZ" altLang="cs-CZ" sz="2000" b="1" cap="none" dirty="0" smtClean="0">
                <a:latin typeface="Arial" charset="0"/>
                <a:cs typeface="Arial" charset="0"/>
              </a:rPr>
              <a:t>dílčích plánů obrany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457200" y="1819275"/>
            <a:ext cx="8435975" cy="4537075"/>
          </a:xfr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</a:ln>
        </p:spPr>
        <p:txBody>
          <a:bodyPr/>
          <a:lstStyle/>
          <a:p>
            <a:pPr algn="just">
              <a:buFont typeface="Arial" charset="0"/>
              <a:buChar char="•"/>
            </a:pPr>
            <a:endParaRPr lang="cs-CZ" altLang="cs-CZ" sz="1800" b="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algn="just">
              <a:buFont typeface="Arial" charset="0"/>
              <a:buChar char="•"/>
            </a:pPr>
            <a:endParaRPr lang="cs-CZ" altLang="cs-CZ" sz="1800" b="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algn="just">
              <a:buClrTx/>
              <a:buFont typeface="Arial" charset="0"/>
              <a:buChar char="•"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Podrobnosti </a:t>
            </a:r>
            <a:r>
              <a:rPr lang="cs-CZ" altLang="cs-CZ" sz="1800" b="0" dirty="0">
                <a:solidFill>
                  <a:schemeClr val="tx1"/>
                </a:solidFill>
                <a:latin typeface="Arial" charset="0"/>
                <a:cs typeface="Arial" charset="0"/>
              </a:rPr>
              <a:t>ke zpracování dílčích plánů </a:t>
            </a: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obrany</a:t>
            </a:r>
          </a:p>
          <a:p>
            <a:pPr algn="just">
              <a:buClrTx/>
              <a:buFont typeface="Arial" charset="0"/>
              <a:buChar char="•"/>
            </a:pPr>
            <a:endParaRPr lang="cs-CZ" altLang="cs-CZ" sz="1800" b="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algn="just">
              <a:buClrTx/>
              <a:buFont typeface="Arial" charset="0"/>
              <a:buChar char="•"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Vysvětlení pojmů </a:t>
            </a:r>
            <a:r>
              <a:rPr lang="cs-CZ" altLang="cs-CZ" sz="1800" b="0" dirty="0">
                <a:solidFill>
                  <a:schemeClr val="tx1"/>
                </a:solidFill>
                <a:latin typeface="Arial" charset="0"/>
                <a:cs typeface="Arial" charset="0"/>
              </a:rPr>
              <a:t>z oblasti plánování obrany </a:t>
            </a: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státu</a:t>
            </a:r>
          </a:p>
          <a:p>
            <a:pPr algn="just">
              <a:buClrTx/>
              <a:buFont typeface="Arial" charset="0"/>
              <a:buChar char="•"/>
            </a:pPr>
            <a:endParaRPr lang="cs-CZ" altLang="cs-CZ" sz="1800" b="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algn="just">
              <a:buClrTx/>
              <a:buFont typeface="Arial" charset="0"/>
              <a:buChar char="•"/>
            </a:pPr>
            <a:r>
              <a:rPr lang="cs-CZ" altLang="cs-CZ" sz="1800" b="0" dirty="0">
                <a:solidFill>
                  <a:schemeClr val="tx1"/>
                </a:solidFill>
                <a:latin typeface="Arial" charset="0"/>
                <a:cs typeface="Arial" charset="0"/>
              </a:rPr>
              <a:t>Zásady přípravy dílčích plánů </a:t>
            </a: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obrany</a:t>
            </a:r>
          </a:p>
          <a:p>
            <a:pPr algn="just">
              <a:buClrTx/>
              <a:buFont typeface="Arial" charset="0"/>
              <a:buChar char="•"/>
            </a:pPr>
            <a:endParaRPr lang="cs-CZ" altLang="cs-CZ" sz="1800" b="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algn="just">
              <a:buClrTx/>
              <a:buFont typeface="Arial" charset="0"/>
              <a:buChar char="•"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Vzory </a:t>
            </a:r>
            <a:r>
              <a:rPr lang="cs-CZ" altLang="cs-CZ" sz="1800" b="0" dirty="0">
                <a:solidFill>
                  <a:schemeClr val="tx1"/>
                </a:solidFill>
                <a:latin typeface="Arial" charset="0"/>
                <a:cs typeface="Arial" charset="0"/>
              </a:rPr>
              <a:t>dílčích plánů obrany</a:t>
            </a:r>
          </a:p>
          <a:p>
            <a:pPr algn="just">
              <a:buClrTx/>
              <a:buFont typeface="Arial" panose="020B0604020202020204" pitchFamily="34" charset="0"/>
              <a:buChar char="•"/>
              <a:defRPr/>
            </a:pPr>
            <a:endParaRPr lang="cs-CZ" sz="1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857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cs-CZ" altLang="cs-CZ" sz="2000" b="1" cap="none" dirty="0" smtClean="0">
                <a:latin typeface="Arial" charset="0"/>
                <a:cs typeface="Arial" charset="0"/>
              </a:rPr>
              <a:t>Národní systém reakce na krize (NSRK)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251520" y="1819275"/>
            <a:ext cx="8784976" cy="4537075"/>
          </a:xfr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</a:ln>
        </p:spPr>
        <p:txBody>
          <a:bodyPr lIns="36000" tIns="72000" rIns="72000"/>
          <a:lstStyle/>
          <a:p>
            <a:pPr marL="266700" indent="-180975" algn="just" eaLnBrk="1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600" b="0" dirty="0" smtClean="0">
                <a:solidFill>
                  <a:schemeClr val="tx1"/>
                </a:solidFill>
                <a:latin typeface="Arial" charset="0"/>
              </a:rPr>
              <a:t>Gestorem </a:t>
            </a:r>
            <a:r>
              <a:rPr lang="cs-CZ" altLang="cs-CZ" sz="1600" b="0" dirty="0">
                <a:solidFill>
                  <a:schemeClr val="tx1"/>
                </a:solidFill>
                <a:latin typeface="Arial" charset="0"/>
              </a:rPr>
              <a:t>za </a:t>
            </a:r>
            <a:r>
              <a:rPr lang="cs-CZ" altLang="cs-CZ" sz="1600" b="0" dirty="0" smtClean="0">
                <a:solidFill>
                  <a:schemeClr val="tx1"/>
                </a:solidFill>
                <a:latin typeface="Arial" charset="0"/>
              </a:rPr>
              <a:t>oblast NSRK </a:t>
            </a:r>
            <a:r>
              <a:rPr lang="cs-CZ" altLang="cs-CZ" sz="1600" b="0" dirty="0">
                <a:solidFill>
                  <a:schemeClr val="tx1"/>
                </a:solidFill>
                <a:latin typeface="Arial" charset="0"/>
              </a:rPr>
              <a:t>je </a:t>
            </a:r>
            <a:r>
              <a:rPr lang="cs-CZ" altLang="cs-CZ" sz="1600" b="0" dirty="0" smtClean="0">
                <a:solidFill>
                  <a:schemeClr val="tx1"/>
                </a:solidFill>
                <a:latin typeface="Arial" charset="0"/>
              </a:rPr>
              <a:t>Ministerstvo obrany</a:t>
            </a:r>
            <a:endParaRPr lang="cs-CZ" altLang="cs-CZ" sz="1600" b="0" dirty="0">
              <a:solidFill>
                <a:schemeClr val="tx1"/>
              </a:solidFill>
              <a:latin typeface="Arial" charset="0"/>
            </a:endParaRPr>
          </a:p>
          <a:p>
            <a:pPr marL="266700" indent="-180975" algn="just" eaLnBrk="1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cs-CZ" altLang="cs-CZ" sz="1600" b="0" dirty="0" smtClean="0">
                <a:solidFill>
                  <a:schemeClr val="tx1"/>
                </a:solidFill>
                <a:latin typeface="Arial" charset="0"/>
              </a:rPr>
              <a:t>Vazba na NATO </a:t>
            </a:r>
            <a:r>
              <a:rPr lang="cs-CZ" altLang="cs-CZ" sz="1600" b="0" dirty="0" err="1" smtClean="0">
                <a:solidFill>
                  <a:schemeClr val="tx1"/>
                </a:solidFill>
                <a:latin typeface="Arial" charset="0"/>
              </a:rPr>
              <a:t>Crisis</a:t>
            </a:r>
            <a:r>
              <a:rPr lang="cs-CZ" altLang="cs-CZ" sz="1600" b="0" dirty="0" smtClean="0">
                <a:solidFill>
                  <a:schemeClr val="tx1"/>
                </a:solidFill>
                <a:latin typeface="Arial" charset="0"/>
              </a:rPr>
              <a:t> Response </a:t>
            </a:r>
            <a:r>
              <a:rPr lang="cs-CZ" altLang="cs-CZ" sz="1600" b="0" dirty="0" err="1" smtClean="0">
                <a:solidFill>
                  <a:schemeClr val="tx1"/>
                </a:solidFill>
                <a:latin typeface="Arial" charset="0"/>
              </a:rPr>
              <a:t>System</a:t>
            </a:r>
            <a:r>
              <a:rPr lang="cs-CZ" altLang="cs-CZ" sz="1600" b="0" dirty="0" smtClean="0">
                <a:solidFill>
                  <a:schemeClr val="tx1"/>
                </a:solidFill>
                <a:latin typeface="Arial" charset="0"/>
              </a:rPr>
              <a:t> (NCRS)</a:t>
            </a:r>
          </a:p>
          <a:p>
            <a:pPr marL="266700" indent="-180975" algn="just" eaLnBrk="1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cs-CZ" altLang="cs-CZ" sz="1600" b="0" dirty="0" smtClean="0">
                <a:solidFill>
                  <a:schemeClr val="tx1"/>
                </a:solidFill>
                <a:latin typeface="Arial" charset="0"/>
              </a:rPr>
              <a:t>Výchozí národní dokument: Seznam opatření NSRK pro potřeby řízení obrany státu + doplňky</a:t>
            </a:r>
          </a:p>
          <a:p>
            <a:pPr marL="266700" indent="-180975" algn="just" eaLnBrk="1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cs-CZ" altLang="cs-CZ" sz="1600" b="0" dirty="0" smtClean="0">
                <a:solidFill>
                  <a:schemeClr val="tx1"/>
                </a:solidFill>
                <a:latin typeface="Arial" charset="0"/>
              </a:rPr>
              <a:t>Seznam opatření NSRK schvaluje vláda (aktuálně usnesení vlády 249/2018)</a:t>
            </a:r>
          </a:p>
          <a:p>
            <a:pPr marL="266700" indent="-180975" algn="just" eaLnBrk="1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cs-CZ" altLang="cs-CZ" sz="1600" b="0" dirty="0" smtClean="0">
                <a:solidFill>
                  <a:schemeClr val="tx1"/>
                </a:solidFill>
                <a:latin typeface="Arial" charset="0"/>
              </a:rPr>
              <a:t>Ministerstvo obrany vydalo Metodické </a:t>
            </a:r>
            <a:r>
              <a:rPr lang="cs-CZ" altLang="cs-CZ" sz="1600" b="0" dirty="0">
                <a:solidFill>
                  <a:schemeClr val="tx1"/>
                </a:solidFill>
                <a:latin typeface="Arial" charset="0"/>
              </a:rPr>
              <a:t>pokyny pro zpracování </a:t>
            </a:r>
            <a:r>
              <a:rPr lang="cs-CZ" altLang="cs-CZ" sz="1600" b="0" dirty="0" smtClean="0">
                <a:solidFill>
                  <a:schemeClr val="tx1"/>
                </a:solidFill>
                <a:latin typeface="Arial" charset="0"/>
              </a:rPr>
              <a:t>katalogových listů</a:t>
            </a:r>
            <a:endParaRPr lang="cs-CZ" altLang="cs-CZ" sz="1600" b="0" dirty="0">
              <a:solidFill>
                <a:schemeClr val="tx1"/>
              </a:solidFill>
              <a:latin typeface="Arial" charset="0"/>
            </a:endParaRPr>
          </a:p>
          <a:p>
            <a:pPr marL="266700" indent="-180975" algn="just" eaLnBrk="1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cs-CZ" altLang="cs-CZ" sz="1600" b="0" dirty="0" smtClean="0">
                <a:solidFill>
                  <a:schemeClr val="tx1"/>
                </a:solidFill>
                <a:latin typeface="Arial" charset="0"/>
              </a:rPr>
              <a:t>Ministerstvo obrany poskytlo OÚ ORP aplikaci na podporu plánování obrany státu a zpracování příslušné dokumentace, včetně katalogových listů</a:t>
            </a:r>
          </a:p>
          <a:p>
            <a:pPr marL="266700" indent="-180975" algn="just" eaLnBrk="1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cs-CZ" altLang="cs-CZ" sz="1600" b="0" dirty="0" smtClean="0">
                <a:solidFill>
                  <a:schemeClr val="tx1"/>
                </a:solidFill>
                <a:latin typeface="Arial" charset="0"/>
              </a:rPr>
              <a:t>Z aktuálního Seznamu opatření NSRK </a:t>
            </a:r>
            <a:r>
              <a:rPr lang="cs-CZ" altLang="cs-CZ" sz="1600" b="0" dirty="0">
                <a:solidFill>
                  <a:schemeClr val="tx1"/>
                </a:solidFill>
                <a:latin typeface="Arial" charset="0"/>
              </a:rPr>
              <a:t>pro potřeby řízení obrany státu pro </a:t>
            </a:r>
            <a:r>
              <a:rPr lang="cs-CZ" altLang="cs-CZ" sz="1600" b="0" dirty="0" smtClean="0">
                <a:solidFill>
                  <a:schemeClr val="tx1"/>
                </a:solidFill>
                <a:latin typeface="Arial" charset="0"/>
              </a:rPr>
              <a:t>OÚ ORP vyplývá povinnost zpracovat katalogové listy ke dvěma opatřením (1.1.12. a 1.2.2.) </a:t>
            </a:r>
          </a:p>
          <a:p>
            <a:pPr marL="266700" indent="-180975" algn="just" eaLnBrk="1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cs-CZ" altLang="cs-CZ" sz="1600" b="0" dirty="0" smtClean="0">
                <a:solidFill>
                  <a:schemeClr val="tx1"/>
                </a:solidFill>
                <a:latin typeface="Arial" charset="0"/>
              </a:rPr>
              <a:t>Širší využití aplikace ze strany OÚ ORP je v působnosti KÚ</a:t>
            </a:r>
            <a:endParaRPr lang="cs-CZ" altLang="cs-CZ" sz="1600" dirty="0"/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115616" y="5229200"/>
            <a:ext cx="7191375" cy="1020837"/>
            <a:chOff x="260350" y="2516188"/>
            <a:chExt cx="7191375" cy="1812925"/>
          </a:xfrm>
        </p:grpSpPr>
        <p:sp>
          <p:nvSpPr>
            <p:cNvPr id="6" name="Text Box 11"/>
            <p:cNvSpPr txBox="1">
              <a:spLocks noChangeArrowheads="1"/>
            </p:cNvSpPr>
            <p:nvPr/>
          </p:nvSpPr>
          <p:spPr bwMode="auto">
            <a:xfrm>
              <a:off x="260350" y="2524125"/>
              <a:ext cx="1079500" cy="1800225"/>
            </a:xfrm>
            <a:prstGeom prst="rect">
              <a:avLst/>
            </a:prstGeom>
            <a:solidFill>
              <a:srgbClr val="FFFF99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000" tIns="36000" rIns="18000" bIns="36000"/>
            <a:lstStyle/>
            <a:p>
              <a:pPr algn="ctr">
                <a:spcBef>
                  <a:spcPts val="0"/>
                </a:spcBef>
              </a:pPr>
              <a:r>
                <a:rPr lang="cs-CZ" altLang="cs-CZ" sz="1400" b="1" dirty="0" smtClean="0"/>
                <a:t>Aktualizace</a:t>
              </a:r>
              <a:endParaRPr lang="cs-CZ" altLang="cs-CZ" sz="1400" b="1" dirty="0"/>
            </a:p>
            <a:p>
              <a:pPr algn="ctr">
                <a:spcBef>
                  <a:spcPts val="0"/>
                </a:spcBef>
              </a:pPr>
              <a:r>
                <a:rPr lang="cs-CZ" altLang="cs-CZ" sz="1400" b="1" dirty="0" smtClean="0"/>
                <a:t>NCRS</a:t>
              </a:r>
            </a:p>
            <a:p>
              <a:pPr algn="ctr">
                <a:spcBef>
                  <a:spcPts val="0"/>
                </a:spcBef>
              </a:pPr>
              <a:r>
                <a:rPr lang="cs-CZ" altLang="cs-CZ" sz="1400" b="1" dirty="0" err="1" smtClean="0"/>
                <a:t>Manual</a:t>
              </a:r>
              <a:endParaRPr lang="cs-CZ" altLang="cs-CZ" sz="1400" b="1" dirty="0"/>
            </a:p>
            <a:p>
              <a:pPr algn="ctr">
                <a:spcBef>
                  <a:spcPct val="10000"/>
                </a:spcBef>
              </a:pPr>
              <a:endParaRPr lang="cs-CZ" altLang="cs-CZ" sz="1400" b="1" dirty="0"/>
            </a:p>
            <a:p>
              <a:pPr algn="ctr">
                <a:spcBef>
                  <a:spcPct val="10000"/>
                </a:spcBef>
              </a:pPr>
              <a:endParaRPr lang="cs-CZ" altLang="cs-CZ" sz="1000" b="1" dirty="0"/>
            </a:p>
          </p:txBody>
        </p:sp>
        <p:sp>
          <p:nvSpPr>
            <p:cNvPr id="7" name="Text Box 12"/>
            <p:cNvSpPr txBox="1">
              <a:spLocks noChangeArrowheads="1"/>
            </p:cNvSpPr>
            <p:nvPr/>
          </p:nvSpPr>
          <p:spPr bwMode="auto">
            <a:xfrm>
              <a:off x="1763713" y="2524125"/>
              <a:ext cx="1079500" cy="1800225"/>
            </a:xfrm>
            <a:prstGeom prst="rect">
              <a:avLst/>
            </a:prstGeom>
            <a:solidFill>
              <a:srgbClr val="FFFF99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000" tIns="36000" rIns="18000" bIns="36000"/>
            <a:lstStyle/>
            <a:p>
              <a:pPr algn="ctr">
                <a:spcBef>
                  <a:spcPts val="0"/>
                </a:spcBef>
              </a:pPr>
              <a:r>
                <a:rPr lang="cs-CZ" altLang="cs-CZ" sz="1400" b="1" dirty="0" smtClean="0"/>
                <a:t>Aktualizace</a:t>
              </a:r>
              <a:endParaRPr lang="cs-CZ" altLang="cs-CZ" sz="1400" b="1" dirty="0"/>
            </a:p>
            <a:p>
              <a:pPr algn="ctr">
                <a:spcBef>
                  <a:spcPts val="0"/>
                </a:spcBef>
              </a:pPr>
              <a:r>
                <a:rPr lang="cs-CZ" altLang="cs-CZ" sz="1400" b="1" dirty="0"/>
                <a:t>SO NSRK</a:t>
              </a:r>
            </a:p>
          </p:txBody>
        </p:sp>
        <p:sp>
          <p:nvSpPr>
            <p:cNvPr id="8" name="Text Box 13"/>
            <p:cNvSpPr txBox="1">
              <a:spLocks noChangeArrowheads="1"/>
            </p:cNvSpPr>
            <p:nvPr/>
          </p:nvSpPr>
          <p:spPr bwMode="auto">
            <a:xfrm>
              <a:off x="3316288" y="2524125"/>
              <a:ext cx="1079500" cy="1800225"/>
            </a:xfrm>
            <a:prstGeom prst="rect">
              <a:avLst/>
            </a:prstGeom>
            <a:solidFill>
              <a:srgbClr val="FFFF99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000" tIns="36000" rIns="18000" bIns="36000"/>
            <a:lstStyle/>
            <a:p>
              <a:pPr algn="ctr">
                <a:spcBef>
                  <a:spcPts val="0"/>
                </a:spcBef>
              </a:pPr>
              <a:r>
                <a:rPr lang="cs-CZ" altLang="cs-CZ" sz="1400" b="1" dirty="0" smtClean="0"/>
                <a:t>Metodika</a:t>
              </a:r>
              <a:endParaRPr lang="cs-CZ" altLang="cs-CZ" sz="1400" b="1" dirty="0"/>
            </a:p>
            <a:p>
              <a:pPr algn="ctr">
                <a:spcBef>
                  <a:spcPts val="0"/>
                </a:spcBef>
              </a:pPr>
              <a:r>
                <a:rPr lang="cs-CZ" altLang="cs-CZ" sz="1400" b="1" dirty="0"/>
                <a:t>pro</a:t>
              </a:r>
            </a:p>
            <a:p>
              <a:pPr algn="ctr">
                <a:spcBef>
                  <a:spcPts val="0"/>
                </a:spcBef>
              </a:pPr>
              <a:r>
                <a:rPr lang="cs-CZ" altLang="cs-CZ" sz="1400" b="1" dirty="0"/>
                <a:t>zpracování</a:t>
              </a:r>
            </a:p>
            <a:p>
              <a:pPr algn="ctr">
                <a:spcBef>
                  <a:spcPts val="0"/>
                </a:spcBef>
              </a:pPr>
              <a:r>
                <a:rPr lang="cs-CZ" altLang="cs-CZ" sz="1400" b="1" dirty="0" err="1" smtClean="0"/>
                <a:t>katal</a:t>
              </a:r>
              <a:r>
                <a:rPr lang="cs-CZ" altLang="cs-CZ" sz="1400" b="1" dirty="0" smtClean="0"/>
                <a:t>.  listů</a:t>
              </a:r>
              <a:endParaRPr lang="cs-CZ" altLang="cs-CZ" sz="1400" b="1" dirty="0"/>
            </a:p>
          </p:txBody>
        </p:sp>
        <p:sp>
          <p:nvSpPr>
            <p:cNvPr id="9" name="Text Box 14"/>
            <p:cNvSpPr txBox="1">
              <a:spLocks noChangeArrowheads="1"/>
            </p:cNvSpPr>
            <p:nvPr/>
          </p:nvSpPr>
          <p:spPr bwMode="auto">
            <a:xfrm>
              <a:off x="4833938" y="2516188"/>
              <a:ext cx="1079500" cy="1800225"/>
            </a:xfrm>
            <a:prstGeom prst="rect">
              <a:avLst/>
            </a:prstGeom>
            <a:solidFill>
              <a:srgbClr val="FFFF99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000" tIns="36000" rIns="18000" bIns="36000"/>
            <a:lstStyle/>
            <a:p>
              <a:pPr algn="ctr">
                <a:spcBef>
                  <a:spcPts val="0"/>
                </a:spcBef>
              </a:pPr>
              <a:r>
                <a:rPr lang="cs-CZ" altLang="cs-CZ" sz="1400" b="1" dirty="0" smtClean="0"/>
                <a:t>Zpracování </a:t>
              </a:r>
            </a:p>
            <a:p>
              <a:pPr algn="ctr">
                <a:spcBef>
                  <a:spcPts val="0"/>
                </a:spcBef>
              </a:pPr>
              <a:r>
                <a:rPr lang="cs-CZ" altLang="cs-CZ" sz="1400" b="1" dirty="0" err="1" smtClean="0"/>
                <a:t>katal</a:t>
              </a:r>
              <a:r>
                <a:rPr lang="cs-CZ" altLang="cs-CZ" sz="1400" b="1" dirty="0" smtClean="0"/>
                <a:t>. listů</a:t>
              </a:r>
            </a:p>
            <a:p>
              <a:pPr algn="ctr">
                <a:spcBef>
                  <a:spcPts val="0"/>
                </a:spcBef>
              </a:pPr>
              <a:r>
                <a:rPr lang="cs-CZ" altLang="cs-CZ" sz="1400" b="1" dirty="0" smtClean="0"/>
                <a:t>(Katalog opatření)</a:t>
              </a:r>
              <a:endParaRPr lang="cs-CZ" altLang="cs-CZ" sz="1400" b="1" dirty="0"/>
            </a:p>
          </p:txBody>
        </p:sp>
        <p:sp>
          <p:nvSpPr>
            <p:cNvPr id="10" name="Text Box 16"/>
            <p:cNvSpPr txBox="1">
              <a:spLocks noChangeArrowheads="1"/>
            </p:cNvSpPr>
            <p:nvPr/>
          </p:nvSpPr>
          <p:spPr bwMode="auto">
            <a:xfrm>
              <a:off x="6372225" y="2528888"/>
              <a:ext cx="1079500" cy="1800225"/>
            </a:xfrm>
            <a:prstGeom prst="rect">
              <a:avLst/>
            </a:prstGeom>
            <a:solidFill>
              <a:srgbClr val="FFFF99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8000" tIns="36000" rIns="18000" bIns="36000"/>
            <a:lstStyle/>
            <a:p>
              <a:pPr algn="ctr">
                <a:spcBef>
                  <a:spcPts val="0"/>
                </a:spcBef>
              </a:pPr>
              <a:r>
                <a:rPr lang="cs-CZ" altLang="cs-CZ" sz="1400" b="1" dirty="0" smtClean="0"/>
                <a:t>Vložení </a:t>
              </a:r>
              <a:r>
                <a:rPr lang="cs-CZ" altLang="cs-CZ" sz="1400" b="1" dirty="0" err="1" smtClean="0"/>
                <a:t>katal</a:t>
              </a:r>
              <a:r>
                <a:rPr lang="cs-CZ" altLang="cs-CZ" sz="1400" b="1" dirty="0" smtClean="0"/>
                <a:t>. listů</a:t>
              </a:r>
            </a:p>
            <a:p>
              <a:pPr algn="ctr">
                <a:spcBef>
                  <a:spcPts val="0"/>
                </a:spcBef>
              </a:pPr>
              <a:r>
                <a:rPr lang="cs-CZ" altLang="cs-CZ" sz="1400" b="1" dirty="0" smtClean="0"/>
                <a:t>do </a:t>
              </a:r>
            </a:p>
            <a:p>
              <a:pPr algn="ctr">
                <a:spcBef>
                  <a:spcPts val="0"/>
                </a:spcBef>
              </a:pPr>
              <a:r>
                <a:rPr lang="cs-CZ" altLang="cs-CZ" sz="1400" b="1" dirty="0" smtClean="0"/>
                <a:t>(D)PO ČR</a:t>
              </a:r>
              <a:endParaRPr lang="cs-CZ" altLang="cs-CZ" sz="1400" b="1" dirty="0"/>
            </a:p>
          </p:txBody>
        </p:sp>
      </p:grpSp>
      <p:sp>
        <p:nvSpPr>
          <p:cNvPr id="2" name="Šipka doprava 1"/>
          <p:cNvSpPr/>
          <p:nvPr/>
        </p:nvSpPr>
        <p:spPr>
          <a:xfrm>
            <a:off x="2195116" y="5592027"/>
            <a:ext cx="423863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>
            <a:off x="3714751" y="5592027"/>
            <a:ext cx="423863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>
            <a:off x="5265341" y="5600411"/>
            <a:ext cx="423863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6803628" y="5592027"/>
            <a:ext cx="423863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0222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3"/>
          <p:cNvSpPr txBox="1">
            <a:spLocks/>
          </p:cNvSpPr>
          <p:nvPr/>
        </p:nvSpPr>
        <p:spPr bwMode="auto">
          <a:xfrm>
            <a:off x="251520" y="1819275"/>
            <a:ext cx="8641655" cy="45370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indent="3238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§"/>
              <a:defRPr sz="3200" b="1" kern="1200">
                <a:solidFill>
                  <a:srgbClr val="17375E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76092"/>
              </a:buClr>
              <a:buSzPct val="100000"/>
              <a:buFont typeface="Arial" charset="0"/>
              <a:buChar char="•"/>
              <a:defRPr sz="2800" kern="1200">
                <a:solidFill>
                  <a:srgbClr val="37609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7375E"/>
              </a:buClr>
              <a:buSzPct val="88000"/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7375E"/>
              </a:buClr>
              <a:buSzPct val="74000"/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7375E"/>
              </a:buClr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eaLnBrk="1" hangingPunct="1">
              <a:lnSpc>
                <a:spcPct val="90000"/>
              </a:lnSpc>
              <a:buClr>
                <a:schemeClr val="tx1"/>
              </a:buClr>
              <a:buNone/>
            </a:pPr>
            <a:r>
              <a:rPr lang="cs-CZ" altLang="cs-CZ" sz="2000" b="0" dirty="0" smtClean="0">
                <a:solidFill>
                  <a:schemeClr val="tx1"/>
                </a:solidFill>
                <a:latin typeface="Arial" charset="0"/>
              </a:rPr>
              <a:t>Opatření 1.1.12.</a:t>
            </a:r>
          </a:p>
          <a:p>
            <a:pPr marL="812800" indent="-546100"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/>
              <a:defRPr/>
            </a:pPr>
            <a:endParaRPr lang="cs-CZ" altLang="cs-CZ" sz="2400" b="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cs-CZ" altLang="cs-CZ" sz="2000" b="1" cap="none" dirty="0" smtClean="0">
                <a:latin typeface="Arial" charset="0"/>
                <a:cs typeface="Arial" charset="0"/>
              </a:rPr>
              <a:t>Národní systém reakce na krize (NSRK) (2)</a:t>
            </a:r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204864"/>
            <a:ext cx="8317615" cy="4086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564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3"/>
          <p:cNvSpPr txBox="1">
            <a:spLocks/>
          </p:cNvSpPr>
          <p:nvPr/>
        </p:nvSpPr>
        <p:spPr bwMode="auto">
          <a:xfrm>
            <a:off x="251520" y="1819275"/>
            <a:ext cx="8641655" cy="45370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indent="3238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Char char="§"/>
              <a:defRPr sz="3200" b="1" kern="1200">
                <a:solidFill>
                  <a:srgbClr val="17375E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76092"/>
              </a:buClr>
              <a:buSzPct val="100000"/>
              <a:buFont typeface="Arial" charset="0"/>
              <a:buChar char="•"/>
              <a:defRPr sz="2800" kern="1200">
                <a:solidFill>
                  <a:srgbClr val="37609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7375E"/>
              </a:buClr>
              <a:buSzPct val="88000"/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7375E"/>
              </a:buClr>
              <a:buSzPct val="74000"/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7375E"/>
              </a:buClr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eaLnBrk="1" hangingPunct="1">
              <a:lnSpc>
                <a:spcPct val="90000"/>
              </a:lnSpc>
              <a:buClr>
                <a:schemeClr val="tx1"/>
              </a:buClr>
              <a:buNone/>
            </a:pPr>
            <a:r>
              <a:rPr lang="cs-CZ" altLang="cs-CZ" sz="2000" b="0" dirty="0" smtClean="0">
                <a:solidFill>
                  <a:schemeClr val="tx1"/>
                </a:solidFill>
                <a:latin typeface="Arial" charset="0"/>
              </a:rPr>
              <a:t>Opatření 1.2.2.</a:t>
            </a:r>
          </a:p>
          <a:p>
            <a:pPr marL="812800" indent="-546100">
              <a:spcBef>
                <a:spcPts val="0"/>
              </a:spcBef>
              <a:spcAft>
                <a:spcPts val="600"/>
              </a:spcAft>
              <a:buClrTx/>
              <a:buFont typeface="+mj-lt"/>
              <a:buAutoNum type="arabicPeriod"/>
              <a:defRPr/>
            </a:pPr>
            <a:endParaRPr lang="cs-CZ" altLang="cs-CZ" sz="2400" b="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cs-CZ" altLang="cs-CZ" sz="2000" b="1" cap="none" dirty="0" smtClean="0">
                <a:latin typeface="Arial" charset="0"/>
                <a:cs typeface="Arial" charset="0"/>
              </a:rPr>
              <a:t>Národní systém reakce na krize (NSRK) (3)</a:t>
            </a:r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03" y="2374310"/>
            <a:ext cx="8542669" cy="281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25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cs-CZ" altLang="cs-CZ" sz="2000" b="1" cap="none" dirty="0" smtClean="0">
                <a:latin typeface="Arial" charset="0"/>
                <a:cs typeface="Arial" charset="0"/>
              </a:rPr>
              <a:t>Příprava občanů k obraně státu (POKOS)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457200" y="1819275"/>
            <a:ext cx="8435975" cy="4537075"/>
          </a:xfr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</a:ln>
        </p:spPr>
        <p:txBody>
          <a:bodyPr/>
          <a:lstStyle/>
          <a:p>
            <a:pPr marL="465137" lvl="1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1800" dirty="0" smtClean="0">
              <a:solidFill>
                <a:schemeClr val="tx1"/>
              </a:solidFill>
              <a:latin typeface="Arial" charset="0"/>
            </a:endParaRP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800" b="1" dirty="0" smtClean="0">
                <a:solidFill>
                  <a:schemeClr val="tx1"/>
                </a:solidFill>
                <a:latin typeface="Arial" charset="0"/>
              </a:rPr>
              <a:t>Zákon </a:t>
            </a:r>
            <a:r>
              <a:rPr lang="cs-CZ" altLang="cs-CZ" sz="1800" b="1" dirty="0">
                <a:solidFill>
                  <a:schemeClr val="tx1"/>
                </a:solidFill>
                <a:latin typeface="Arial" charset="0"/>
              </a:rPr>
              <a:t>č. 222/1999 Sb., o zajišťování obrany </a:t>
            </a:r>
            <a:r>
              <a:rPr lang="cs-CZ" altLang="cs-CZ" sz="1800" b="1" dirty="0" smtClean="0">
                <a:solidFill>
                  <a:schemeClr val="tx1"/>
                </a:solidFill>
                <a:latin typeface="Arial" charset="0"/>
              </a:rPr>
              <a:t>ČR (§ 52)</a:t>
            </a: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800" dirty="0">
                <a:solidFill>
                  <a:schemeClr val="tx1"/>
                </a:solidFill>
                <a:latin typeface="Arial" charset="0"/>
              </a:rPr>
              <a:t>OÚ ORP se podílejí na organizaci přípravy občanů k obraně státu </a:t>
            </a:r>
            <a:r>
              <a:rPr lang="cs-CZ" altLang="cs-CZ" sz="1800" dirty="0" smtClean="0">
                <a:solidFill>
                  <a:schemeClr val="tx1"/>
                </a:solidFill>
                <a:latin typeface="Arial" charset="0"/>
              </a:rPr>
              <a:t>dle § </a:t>
            </a:r>
            <a:r>
              <a:rPr lang="cs-CZ" altLang="cs-CZ" sz="1800" dirty="0">
                <a:solidFill>
                  <a:schemeClr val="tx1"/>
                </a:solidFill>
                <a:latin typeface="Arial" charset="0"/>
              </a:rPr>
              <a:t>7a písm. j</a:t>
            </a:r>
            <a:r>
              <a:rPr lang="cs-CZ" altLang="cs-CZ" sz="1800" dirty="0" smtClean="0">
                <a:solidFill>
                  <a:schemeClr val="tx1"/>
                </a:solidFill>
                <a:latin typeface="Arial" charset="0"/>
              </a:rPr>
              <a:t>)</a:t>
            </a:r>
            <a:endParaRPr lang="cs-CZ" altLang="cs-CZ" sz="1800" dirty="0">
              <a:solidFill>
                <a:schemeClr val="tx1"/>
              </a:solidFill>
              <a:latin typeface="Arial" charset="0"/>
            </a:endParaRP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1800" dirty="0" smtClean="0">
              <a:solidFill>
                <a:schemeClr val="tx1"/>
              </a:solidFill>
              <a:latin typeface="Arial" charset="0"/>
            </a:endParaRP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800" b="1" dirty="0" smtClean="0">
                <a:solidFill>
                  <a:schemeClr val="tx1"/>
                </a:solidFill>
                <a:latin typeface="Arial" charset="0"/>
              </a:rPr>
              <a:t>Koncepce přípravy občanů k obraně státu </a:t>
            </a:r>
            <a:r>
              <a:rPr lang="cs-CZ" altLang="cs-CZ" sz="1800" dirty="0" smtClean="0">
                <a:solidFill>
                  <a:schemeClr val="tx1"/>
                </a:solidFill>
                <a:latin typeface="Arial" charset="0"/>
              </a:rPr>
              <a:t>(usnesení vlády 38/2013)</a:t>
            </a: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800" dirty="0" smtClean="0">
                <a:solidFill>
                  <a:schemeClr val="tx1"/>
                </a:solidFill>
                <a:latin typeface="Arial" charset="0"/>
              </a:rPr>
              <a:t>Za zajišťování obrany státu odpovídá vláda, svůj díl odpovědnosti nesou       i orgány státní správy, územní samosprávy a občané.</a:t>
            </a: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800" dirty="0" smtClean="0">
                <a:solidFill>
                  <a:schemeClr val="tx1"/>
                </a:solidFill>
                <a:latin typeface="Arial" charset="0"/>
              </a:rPr>
              <a:t>Povinnost občanů bránit svou vlast nezanikla ani s profesionalizací ozbrojených sil České republiky.</a:t>
            </a: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1800" dirty="0">
              <a:solidFill>
                <a:schemeClr val="tx1"/>
              </a:solidFill>
              <a:latin typeface="Arial" charset="0"/>
            </a:endParaRP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800" dirty="0" smtClean="0">
                <a:solidFill>
                  <a:schemeClr val="tx1"/>
                </a:solidFill>
                <a:latin typeface="Arial" charset="0"/>
              </a:rPr>
              <a:t>Ministerstvo obrany připravuje novou Koncepci POKOS na roky 2019 až 2024</a:t>
            </a:r>
            <a:endParaRPr lang="cs-CZ" altLang="cs-CZ" sz="1800" dirty="0">
              <a:solidFill>
                <a:schemeClr val="tx1"/>
              </a:solidFill>
              <a:latin typeface="Arial" charset="0"/>
            </a:endParaRPr>
          </a:p>
          <a:p>
            <a:pPr marL="465137" lvl="1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1800" dirty="0">
              <a:solidFill>
                <a:schemeClr val="tx1"/>
              </a:solidFill>
              <a:latin typeface="Arial" charset="0"/>
            </a:endParaRPr>
          </a:p>
          <a:p>
            <a:pPr marL="266700" lvl="1" indent="-87313" eaLnBrk="1" hangingPunct="1">
              <a:lnSpc>
                <a:spcPct val="80000"/>
              </a:lnSpc>
              <a:buClr>
                <a:srgbClr val="000000"/>
              </a:buClr>
              <a:buFont typeface="Wingdings" pitchFamily="2" charset="2"/>
              <a:buNone/>
            </a:pPr>
            <a:endParaRPr lang="cs-CZ" altLang="cs-CZ" sz="20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969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aoblený obdélník 18"/>
          <p:cNvSpPr/>
          <p:nvPr/>
        </p:nvSpPr>
        <p:spPr>
          <a:xfrm>
            <a:off x="3779912" y="1496026"/>
            <a:ext cx="4176464" cy="4922708"/>
          </a:xfrm>
          <a:prstGeom prst="roundRect">
            <a:avLst>
              <a:gd name="adj" fmla="val 23353"/>
            </a:avLst>
          </a:prstGeom>
          <a:solidFill>
            <a:schemeClr val="accent1">
              <a:lumMod val="40000"/>
              <a:lumOff val="60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r">
              <a:defRPr/>
            </a:pPr>
            <a:r>
              <a:rPr lang="cs-CZ" sz="2800" b="1" dirty="0">
                <a:solidFill>
                  <a:schemeClr val="tx1"/>
                </a:solidFill>
                <a:latin typeface="Arial Black" panose="020B0A04020102020204" pitchFamily="34" charset="0"/>
              </a:rPr>
              <a:t>     </a:t>
            </a:r>
          </a:p>
          <a:p>
            <a:pPr algn="r">
              <a:defRPr/>
            </a:pPr>
            <a:endParaRPr lang="cs-CZ" sz="2800" b="1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r">
              <a:defRPr/>
            </a:pPr>
            <a:endParaRPr lang="cs-CZ" sz="2800" b="1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r">
              <a:defRPr/>
            </a:pPr>
            <a:endParaRPr lang="cs-CZ" sz="5400" b="1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r">
              <a:defRPr/>
            </a:pPr>
            <a:endParaRPr lang="cs-CZ" sz="5400" b="1" dirty="0" smtClean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r">
              <a:defRPr/>
            </a:pPr>
            <a:endParaRPr lang="cs-CZ" sz="5400" b="1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r">
              <a:defRPr/>
            </a:pPr>
            <a:endParaRPr lang="cs-CZ" sz="5400" b="1" dirty="0" smtClean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r">
              <a:defRPr/>
            </a:pPr>
            <a:r>
              <a:rPr lang="cs-CZ" sz="53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POKOS</a:t>
            </a:r>
            <a:endParaRPr lang="cs-CZ" sz="5300" b="1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r">
              <a:defRPr/>
            </a:pPr>
            <a:endParaRPr lang="cs-CZ" sz="5400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23553" name="Zástupný symbol pro číslo snímku 5"/>
          <p:cNvSpPr txBox="1">
            <a:spLocks noGrp="1"/>
          </p:cNvSpPr>
          <p:nvPr/>
        </p:nvSpPr>
        <p:spPr bwMode="auto">
          <a:xfrm>
            <a:off x="7740650" y="6232525"/>
            <a:ext cx="6477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fld id="{ED2FC2FC-C428-424D-9234-DCE2E88BDBCF}" type="slidenum">
              <a:rPr lang="cs-CZ" sz="1100">
                <a:solidFill>
                  <a:schemeClr val="bg1"/>
                </a:solidFill>
              </a:rPr>
              <a:pPr algn="ctr"/>
              <a:t>21</a:t>
            </a:fld>
            <a:endParaRPr lang="cs-CZ" sz="1100">
              <a:solidFill>
                <a:schemeClr val="bg1"/>
              </a:solidFill>
            </a:endParaRPr>
          </a:p>
        </p:txBody>
      </p:sp>
      <p:sp>
        <p:nvSpPr>
          <p:cNvPr id="23554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0" y="0"/>
            <a:ext cx="721201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cs-CZ" altLang="cs-CZ" sz="3600" b="1" cap="none" smtClean="0">
                <a:latin typeface="Arial" charset="0"/>
                <a:cs typeface="Arial" charset="0"/>
              </a:rPr>
              <a:t>Zákon 222/1999 Sb.,</a:t>
            </a:r>
            <a:br>
              <a:rPr lang="cs-CZ" altLang="cs-CZ" sz="3600" b="1" cap="none" smtClean="0">
                <a:latin typeface="Arial" charset="0"/>
                <a:cs typeface="Arial" charset="0"/>
              </a:rPr>
            </a:br>
            <a:r>
              <a:rPr lang="cs-CZ" altLang="cs-CZ" sz="3600" b="1" cap="none" smtClean="0">
                <a:latin typeface="Arial" charset="0"/>
                <a:cs typeface="Arial" charset="0"/>
              </a:rPr>
              <a:t>o zajišťování obrany ČR</a:t>
            </a:r>
            <a:endParaRPr lang="en-US" sz="3600" b="1" cap="none" smtClean="0">
              <a:latin typeface="Arial" charset="0"/>
              <a:cs typeface="Arial" charset="0"/>
            </a:endParaRPr>
          </a:p>
        </p:txBody>
      </p:sp>
      <p:sp>
        <p:nvSpPr>
          <p:cNvPr id="23555" name="AutoShape 6"/>
          <p:cNvSpPr>
            <a:spLocks noChangeArrowheads="1"/>
          </p:cNvSpPr>
          <p:nvPr/>
        </p:nvSpPr>
        <p:spPr bwMode="auto">
          <a:xfrm rot="1086226">
            <a:off x="5148263" y="3933825"/>
            <a:ext cx="733425" cy="1214438"/>
          </a:xfrm>
          <a:prstGeom prst="curvedRightArrow">
            <a:avLst>
              <a:gd name="adj1" fmla="val 33117"/>
              <a:gd name="adj2" fmla="val 66234"/>
              <a:gd name="adj3" fmla="val 33333"/>
            </a:avLst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6" name="Vývojový diagram: uložená data 25"/>
          <p:cNvSpPr/>
          <p:nvPr/>
        </p:nvSpPr>
        <p:spPr>
          <a:xfrm flipH="1">
            <a:off x="971600" y="5561954"/>
            <a:ext cx="3600400" cy="828000"/>
          </a:xfrm>
          <a:prstGeom prst="flowChartOnlineStorag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rIns="18000" anchor="ctr">
            <a:scene3d>
              <a:camera prst="orthographicFront">
                <a:rot lat="300000" lon="10799999" rev="10799999"/>
              </a:camera>
              <a:lightRig rig="threePt" dir="t"/>
            </a:scene3d>
            <a:flatTx/>
          </a:bodyPr>
          <a:lstStyle/>
          <a:p>
            <a:pPr>
              <a:defRPr/>
            </a:pPr>
            <a:r>
              <a:rPr lang="cs-CZ" sz="22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  ORGANIZUJÍ</a:t>
            </a:r>
            <a:endParaRPr lang="cs-CZ" sz="2200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28" name="Vývojový diagram: uložená data 27"/>
          <p:cNvSpPr/>
          <p:nvPr/>
        </p:nvSpPr>
        <p:spPr>
          <a:xfrm flipH="1">
            <a:off x="971600" y="3656315"/>
            <a:ext cx="4032000" cy="828000"/>
          </a:xfrm>
          <a:prstGeom prst="flowChartOnlineStorage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rIns="18000" anchor="ctr">
            <a:scene3d>
              <a:camera prst="orthographicFront">
                <a:rot lat="300000" lon="10799999" rev="10799999"/>
              </a:camera>
              <a:lightRig rig="threePt" dir="t"/>
            </a:scene3d>
            <a:flatTx/>
          </a:bodyPr>
          <a:lstStyle/>
          <a:p>
            <a:pPr>
              <a:defRPr/>
            </a:pPr>
            <a:r>
              <a:rPr lang="cs-CZ" sz="22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 ZABEZPEČUJÍ</a:t>
            </a:r>
            <a:endParaRPr lang="cs-CZ" sz="2200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27" name="Ovál 26"/>
          <p:cNvSpPr/>
          <p:nvPr/>
        </p:nvSpPr>
        <p:spPr>
          <a:xfrm>
            <a:off x="211499" y="3609008"/>
            <a:ext cx="900000" cy="90011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cs-CZ" sz="2200" b="1" dirty="0">
                <a:solidFill>
                  <a:schemeClr val="tx1"/>
                </a:solidFill>
                <a:latin typeface="Arial Black" panose="020B0A04020102020204" pitchFamily="34" charset="0"/>
              </a:rPr>
              <a:t>KÚ</a:t>
            </a:r>
          </a:p>
        </p:txBody>
      </p:sp>
      <p:sp>
        <p:nvSpPr>
          <p:cNvPr id="25" name="Ovál 24"/>
          <p:cNvSpPr/>
          <p:nvPr/>
        </p:nvSpPr>
        <p:spPr>
          <a:xfrm>
            <a:off x="205390" y="5518622"/>
            <a:ext cx="900112" cy="900112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cs-CZ" sz="2200" b="1" dirty="0">
                <a:solidFill>
                  <a:schemeClr val="tx1"/>
                </a:solidFill>
                <a:latin typeface="Arial Black" panose="020B0A04020102020204" pitchFamily="34" charset="0"/>
              </a:rPr>
              <a:t>OÚ</a:t>
            </a:r>
          </a:p>
        </p:txBody>
      </p:sp>
      <p:sp>
        <p:nvSpPr>
          <p:cNvPr id="24" name="Vývojový diagram: uložená data 23"/>
          <p:cNvSpPr/>
          <p:nvPr/>
        </p:nvSpPr>
        <p:spPr>
          <a:xfrm flipH="1">
            <a:off x="971595" y="4615632"/>
            <a:ext cx="3852000" cy="828000"/>
          </a:xfrm>
          <a:prstGeom prst="flowChartOnlineStorage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" rIns="18000" anchor="ctr">
            <a:scene3d>
              <a:camera prst="orthographicFront">
                <a:rot lat="300000" lon="10799999" rev="10799999"/>
              </a:camera>
              <a:lightRig rig="threePt" dir="t"/>
            </a:scene3d>
            <a:flatTx/>
          </a:bodyPr>
          <a:lstStyle/>
          <a:p>
            <a:pPr>
              <a:defRPr/>
            </a:pPr>
            <a:r>
              <a:rPr lang="cs-CZ" sz="22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 </a:t>
            </a:r>
            <a:r>
              <a:rPr lang="cs-CZ" sz="20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PODÍLEJÍ SE</a:t>
            </a:r>
          </a:p>
          <a:p>
            <a:pPr>
              <a:defRPr/>
            </a:pPr>
            <a:r>
              <a:rPr lang="cs-CZ" sz="20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 NA ORGANIZACI</a:t>
            </a:r>
            <a:endParaRPr lang="cs-CZ" sz="2000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23" name="Ovál 22"/>
          <p:cNvSpPr/>
          <p:nvPr/>
        </p:nvSpPr>
        <p:spPr>
          <a:xfrm>
            <a:off x="205390" y="4573989"/>
            <a:ext cx="900112" cy="900113"/>
          </a:xfrm>
          <a:prstGeom prst="ellipse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cs-CZ" sz="21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ORP</a:t>
            </a:r>
            <a:endParaRPr lang="cs-CZ" sz="2100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31" name="Vývojový diagram: uložená data 30"/>
          <p:cNvSpPr/>
          <p:nvPr/>
        </p:nvSpPr>
        <p:spPr>
          <a:xfrm flipH="1">
            <a:off x="984354" y="2704286"/>
            <a:ext cx="4307725" cy="828000"/>
          </a:xfrm>
          <a:prstGeom prst="flowChartOnlineStorage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rIns="18000" anchor="ctr">
            <a:scene3d>
              <a:camera prst="orthographicFront">
                <a:rot lat="300000" lon="10799999" rev="10799999"/>
              </a:camera>
              <a:lightRig rig="threePt" dir="t"/>
            </a:scene3d>
            <a:flatTx/>
          </a:bodyPr>
          <a:lstStyle/>
          <a:p>
            <a:pPr>
              <a:defRPr/>
            </a:pPr>
            <a:r>
              <a:rPr lang="cs-CZ" sz="22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ŘÍDÍ</a:t>
            </a:r>
            <a:endParaRPr lang="cs-CZ" sz="2200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30" name="Ovál 29"/>
          <p:cNvSpPr/>
          <p:nvPr/>
        </p:nvSpPr>
        <p:spPr>
          <a:xfrm>
            <a:off x="205502" y="2672903"/>
            <a:ext cx="900000" cy="900113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cs-CZ" sz="2200" b="1" dirty="0">
                <a:solidFill>
                  <a:schemeClr val="tx1"/>
                </a:solidFill>
                <a:latin typeface="Arial Black" panose="020B0A04020102020204" pitchFamily="34" charset="0"/>
              </a:rPr>
              <a:t>MO</a:t>
            </a:r>
          </a:p>
        </p:txBody>
      </p:sp>
      <p:sp>
        <p:nvSpPr>
          <p:cNvPr id="33" name="Ovál 32"/>
          <p:cNvSpPr/>
          <p:nvPr/>
        </p:nvSpPr>
        <p:spPr>
          <a:xfrm>
            <a:off x="206902" y="1710921"/>
            <a:ext cx="900113" cy="900113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8000" tIns="18000" rIns="18000" bIns="18000" anchor="ctr"/>
          <a:lstStyle/>
          <a:p>
            <a:pPr algn="ctr">
              <a:defRPr/>
            </a:pPr>
            <a:r>
              <a:rPr lang="cs-CZ" sz="2200" b="1" dirty="0">
                <a:solidFill>
                  <a:schemeClr val="tx1"/>
                </a:solidFill>
                <a:latin typeface="Arial Black" panose="020B0A04020102020204" pitchFamily="34" charset="0"/>
              </a:rPr>
              <a:t>Vláda</a:t>
            </a:r>
          </a:p>
        </p:txBody>
      </p:sp>
      <p:sp>
        <p:nvSpPr>
          <p:cNvPr id="38" name="Ovál 37"/>
          <p:cNvSpPr/>
          <p:nvPr/>
        </p:nvSpPr>
        <p:spPr>
          <a:xfrm>
            <a:off x="8255302" y="2735695"/>
            <a:ext cx="828000" cy="828000"/>
          </a:xfrm>
          <a:prstGeom prst="ellipse">
            <a:avLst/>
          </a:prstGeom>
          <a:solidFill>
            <a:srgbClr val="FFFF99"/>
          </a:solidFill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>
              <a:defRPr/>
            </a:pPr>
            <a:r>
              <a:rPr lang="cs-CZ" sz="2200" b="1" dirty="0">
                <a:solidFill>
                  <a:schemeClr val="tx1"/>
                </a:solidFill>
                <a:latin typeface="Arial Black" panose="020B0A04020102020204" pitchFamily="34" charset="0"/>
              </a:rPr>
              <a:t>MŠMT</a:t>
            </a:r>
          </a:p>
        </p:txBody>
      </p:sp>
      <p:sp>
        <p:nvSpPr>
          <p:cNvPr id="32" name="Vývojový diagram: uložená data 31"/>
          <p:cNvSpPr/>
          <p:nvPr/>
        </p:nvSpPr>
        <p:spPr>
          <a:xfrm>
            <a:off x="5603354" y="2720479"/>
            <a:ext cx="2808312" cy="828000"/>
          </a:xfrm>
          <a:prstGeom prst="flowChartOnlineStorage">
            <a:avLst/>
          </a:prstGeom>
          <a:solidFill>
            <a:srgbClr val="FFFF99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rIns="18000" anchor="ctr">
            <a:scene3d>
              <a:camera prst="orthographicFront">
                <a:rot lat="300000" lon="10799999" rev="10799999"/>
              </a:camera>
              <a:lightRig rig="threePt" dir="t"/>
            </a:scene3d>
            <a:flatTx/>
          </a:bodyPr>
          <a:lstStyle/>
          <a:p>
            <a:pPr>
              <a:defRPr/>
            </a:pPr>
            <a:r>
              <a:rPr lang="cs-CZ" sz="16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SPOLUPRACUJE</a:t>
            </a:r>
            <a:endParaRPr lang="cs-CZ" sz="1600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35" name="Ovál 34"/>
          <p:cNvSpPr>
            <a:spLocks noChangeAspect="1"/>
          </p:cNvSpPr>
          <p:nvPr/>
        </p:nvSpPr>
        <p:spPr>
          <a:xfrm>
            <a:off x="7368052" y="3969240"/>
            <a:ext cx="1620000" cy="1620000"/>
          </a:xfrm>
          <a:prstGeom prst="ellipse">
            <a:avLst/>
          </a:prstGeom>
          <a:solidFill>
            <a:schemeClr val="bg2">
              <a:lumMod val="90000"/>
            </a:schemeClr>
          </a:solidFill>
          <a:ln w="190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" tIns="18000" rIns="18000" bIns="18000" anchor="ctr"/>
          <a:lstStyle/>
          <a:p>
            <a:pPr algn="ctr">
              <a:defRPr/>
            </a:pPr>
            <a:r>
              <a:rPr lang="cs-CZ" sz="16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Spolky</a:t>
            </a:r>
          </a:p>
          <a:p>
            <a:pPr algn="ctr">
              <a:defRPr/>
            </a:pPr>
            <a:r>
              <a:rPr lang="cs-CZ" sz="16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Církve Právnické osoby</a:t>
            </a:r>
            <a:endParaRPr lang="cs-CZ" sz="1600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20" name="Vývojový diagram: uložená data 33"/>
          <p:cNvSpPr/>
          <p:nvPr/>
        </p:nvSpPr>
        <p:spPr>
          <a:xfrm flipH="1">
            <a:off x="971595" y="1685654"/>
            <a:ext cx="6624741" cy="925380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75 w 10008"/>
              <a:gd name="connsiteY0" fmla="*/ 0 h 10282"/>
              <a:gd name="connsiteX1" fmla="*/ 10008 w 10008"/>
              <a:gd name="connsiteY1" fmla="*/ 0 h 10282"/>
              <a:gd name="connsiteX2" fmla="*/ 8341 w 10008"/>
              <a:gd name="connsiteY2" fmla="*/ 5000 h 10282"/>
              <a:gd name="connsiteX3" fmla="*/ 10008 w 10008"/>
              <a:gd name="connsiteY3" fmla="*/ 10000 h 10282"/>
              <a:gd name="connsiteX4" fmla="*/ 1252 w 10008"/>
              <a:gd name="connsiteY4" fmla="*/ 10282 h 10282"/>
              <a:gd name="connsiteX5" fmla="*/ 8 w 10008"/>
              <a:gd name="connsiteY5" fmla="*/ 5000 h 10282"/>
              <a:gd name="connsiteX6" fmla="*/ 1675 w 10008"/>
              <a:gd name="connsiteY6" fmla="*/ 0 h 10282"/>
              <a:gd name="connsiteX0" fmla="*/ 1156 w 10001"/>
              <a:gd name="connsiteY0" fmla="*/ 0 h 10282"/>
              <a:gd name="connsiteX1" fmla="*/ 10001 w 10001"/>
              <a:gd name="connsiteY1" fmla="*/ 0 h 10282"/>
              <a:gd name="connsiteX2" fmla="*/ 8334 w 10001"/>
              <a:gd name="connsiteY2" fmla="*/ 5000 h 10282"/>
              <a:gd name="connsiteX3" fmla="*/ 10001 w 10001"/>
              <a:gd name="connsiteY3" fmla="*/ 10000 h 10282"/>
              <a:gd name="connsiteX4" fmla="*/ 1245 w 10001"/>
              <a:gd name="connsiteY4" fmla="*/ 10282 h 10282"/>
              <a:gd name="connsiteX5" fmla="*/ 1 w 10001"/>
              <a:gd name="connsiteY5" fmla="*/ 5000 h 10282"/>
              <a:gd name="connsiteX6" fmla="*/ 1156 w 10001"/>
              <a:gd name="connsiteY6" fmla="*/ 0 h 10282"/>
              <a:gd name="connsiteX0" fmla="*/ 1155 w 10000"/>
              <a:gd name="connsiteY0" fmla="*/ 0 h 10282"/>
              <a:gd name="connsiteX1" fmla="*/ 10000 w 10000"/>
              <a:gd name="connsiteY1" fmla="*/ 0 h 10282"/>
              <a:gd name="connsiteX2" fmla="*/ 8333 w 10000"/>
              <a:gd name="connsiteY2" fmla="*/ 5000 h 10282"/>
              <a:gd name="connsiteX3" fmla="*/ 10000 w 10000"/>
              <a:gd name="connsiteY3" fmla="*/ 10000 h 10282"/>
              <a:gd name="connsiteX4" fmla="*/ 1156 w 10000"/>
              <a:gd name="connsiteY4" fmla="*/ 10282 h 10282"/>
              <a:gd name="connsiteX5" fmla="*/ 0 w 10000"/>
              <a:gd name="connsiteY5" fmla="*/ 5000 h 10282"/>
              <a:gd name="connsiteX6" fmla="*/ 1155 w 10000"/>
              <a:gd name="connsiteY6" fmla="*/ 0 h 10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00" h="10282">
                <a:moveTo>
                  <a:pt x="1155" y="0"/>
                </a:moveTo>
                <a:lnTo>
                  <a:pt x="10000" y="0"/>
                </a:lnTo>
                <a:cubicBezTo>
                  <a:pt x="9079" y="0"/>
                  <a:pt x="8333" y="2239"/>
                  <a:pt x="8333" y="5000"/>
                </a:cubicBezTo>
                <a:cubicBezTo>
                  <a:pt x="8333" y="7761"/>
                  <a:pt x="9079" y="10000"/>
                  <a:pt x="10000" y="10000"/>
                </a:cubicBezTo>
                <a:cubicBezTo>
                  <a:pt x="7222" y="10000"/>
                  <a:pt x="3934" y="10282"/>
                  <a:pt x="1156" y="10282"/>
                </a:cubicBezTo>
                <a:cubicBezTo>
                  <a:pt x="235" y="10282"/>
                  <a:pt x="0" y="6714"/>
                  <a:pt x="0" y="5000"/>
                </a:cubicBezTo>
                <a:cubicBezTo>
                  <a:pt x="0" y="3286"/>
                  <a:pt x="234" y="0"/>
                  <a:pt x="1155" y="0"/>
                </a:cubicBez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300000" lon="10799999" rev="10799999"/>
              </a:camera>
              <a:lightRig rig="threePt" dir="t"/>
            </a:scene3d>
            <a:flatTx/>
          </a:bodyPr>
          <a:lstStyle/>
          <a:p>
            <a:pPr algn="r"/>
            <a:r>
              <a:rPr lang="cs-CZ" sz="23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ODPOVÍDAJÍ</a:t>
            </a:r>
            <a:endParaRPr lang="cs-CZ" sz="2300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21" name="Ovál 20"/>
          <p:cNvSpPr/>
          <p:nvPr/>
        </p:nvSpPr>
        <p:spPr>
          <a:xfrm>
            <a:off x="4184786" y="1761279"/>
            <a:ext cx="1277618" cy="75600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8000" tIns="18000" rIns="18000" bIns="18000" rtlCol="0" anchor="ctr"/>
          <a:lstStyle/>
          <a:p>
            <a:pPr algn="ctr"/>
            <a:r>
              <a:rPr lang="cs-CZ" sz="22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Jiné</a:t>
            </a:r>
          </a:p>
          <a:p>
            <a:pPr algn="ctr"/>
            <a:r>
              <a:rPr lang="cs-CZ" sz="22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SÚ</a:t>
            </a:r>
            <a:endParaRPr lang="cs-CZ" sz="2200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22" name="Ovál 21"/>
          <p:cNvSpPr/>
          <p:nvPr/>
        </p:nvSpPr>
        <p:spPr>
          <a:xfrm>
            <a:off x="2267744" y="1761279"/>
            <a:ext cx="1800398" cy="75600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19050" cmpd="sng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8000" tIns="18000" rIns="18000" bIns="18000"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Ministerstva</a:t>
            </a:r>
            <a:endParaRPr lang="cs-CZ" sz="2000" b="1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1566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cs-CZ" altLang="cs-CZ" sz="2000" b="1" cap="none" dirty="0" smtClean="0">
                <a:latin typeface="Arial" charset="0"/>
                <a:cs typeface="Arial" charset="0"/>
              </a:rPr>
              <a:t>Vyžadování sil a prostředků  Armády České republiky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251520" y="1808534"/>
            <a:ext cx="8712968" cy="4537075"/>
          </a:xfr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</a:ln>
        </p:spPr>
        <p:txBody>
          <a:bodyPr/>
          <a:lstStyle/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sz="1800" dirty="0" smtClean="0">
              <a:solidFill>
                <a:schemeClr val="tx1"/>
              </a:solidFill>
              <a:latin typeface="Arial" charset="0"/>
            </a:endParaRP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sz="1800" b="1" dirty="0" smtClean="0">
                <a:solidFill>
                  <a:schemeClr val="tx1"/>
                </a:solidFill>
                <a:latin typeface="Arial" charset="0"/>
              </a:rPr>
              <a:t>Rámcová </a:t>
            </a:r>
            <a:r>
              <a:rPr lang="cs-CZ" sz="1800" b="1" dirty="0">
                <a:solidFill>
                  <a:schemeClr val="tx1"/>
                </a:solidFill>
                <a:latin typeface="Arial" charset="0"/>
              </a:rPr>
              <a:t>dohoda o spolupráci mezi </a:t>
            </a:r>
            <a:r>
              <a:rPr lang="cs-CZ" sz="1800" b="1" dirty="0" smtClean="0">
                <a:solidFill>
                  <a:schemeClr val="tx1"/>
                </a:solidFill>
                <a:latin typeface="Arial" charset="0"/>
              </a:rPr>
              <a:t>Ministerstvem vnitra </a:t>
            </a:r>
            <a:r>
              <a:rPr lang="cs-CZ" sz="1800" b="1" dirty="0">
                <a:solidFill>
                  <a:schemeClr val="tx1"/>
                </a:solidFill>
                <a:latin typeface="Arial" charset="0"/>
              </a:rPr>
              <a:t>a </a:t>
            </a:r>
            <a:r>
              <a:rPr lang="cs-CZ" sz="1800" b="1" dirty="0" smtClean="0">
                <a:solidFill>
                  <a:schemeClr val="tx1"/>
                </a:solidFill>
                <a:latin typeface="Arial" charset="0"/>
              </a:rPr>
              <a:t>Ministerstvem obrany        </a:t>
            </a: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sz="1800" b="1" dirty="0" smtClean="0">
              <a:solidFill>
                <a:schemeClr val="tx1"/>
              </a:solidFill>
              <a:latin typeface="Arial" charset="0"/>
            </a:endParaRP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sz="1800" b="1" dirty="0" smtClean="0">
                <a:solidFill>
                  <a:schemeClr val="tx1"/>
                </a:solidFill>
                <a:latin typeface="Arial" charset="0"/>
              </a:rPr>
              <a:t>Dohoda </a:t>
            </a:r>
            <a:r>
              <a:rPr lang="cs-CZ" sz="1800" b="1" dirty="0">
                <a:solidFill>
                  <a:schemeClr val="tx1"/>
                </a:solidFill>
                <a:latin typeface="Arial" charset="0"/>
              </a:rPr>
              <a:t>o plánované pomoci na vyžádání </a:t>
            </a:r>
            <a:r>
              <a:rPr lang="cs-CZ" sz="1800" b="1" dirty="0" smtClean="0">
                <a:solidFill>
                  <a:schemeClr val="tx1"/>
                </a:solidFill>
                <a:latin typeface="Arial" charset="0"/>
              </a:rPr>
              <a:t>mezi Ministerstvem vnitra      (GŘ </a:t>
            </a:r>
            <a:r>
              <a:rPr lang="cs-CZ" sz="1800" b="1" dirty="0">
                <a:solidFill>
                  <a:schemeClr val="tx1"/>
                </a:solidFill>
                <a:latin typeface="Arial" charset="0"/>
              </a:rPr>
              <a:t>HZS </a:t>
            </a:r>
            <a:r>
              <a:rPr lang="cs-CZ" sz="1800" b="1" dirty="0" smtClean="0">
                <a:solidFill>
                  <a:schemeClr val="tx1"/>
                </a:solidFill>
                <a:latin typeface="Arial" charset="0"/>
              </a:rPr>
              <a:t>ČR) </a:t>
            </a:r>
            <a:r>
              <a:rPr lang="cs-CZ" sz="1800" b="1" dirty="0">
                <a:solidFill>
                  <a:schemeClr val="tx1"/>
                </a:solidFill>
                <a:latin typeface="Arial" charset="0"/>
              </a:rPr>
              <a:t>a </a:t>
            </a:r>
            <a:r>
              <a:rPr lang="cs-CZ" sz="1800" b="1" dirty="0" smtClean="0">
                <a:solidFill>
                  <a:schemeClr val="tx1"/>
                </a:solidFill>
                <a:latin typeface="Arial" charset="0"/>
              </a:rPr>
              <a:t>Ministerstvem obrany (GŠ AČR) </a:t>
            </a: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sz="1800" b="1" dirty="0" smtClean="0">
              <a:solidFill>
                <a:schemeClr val="tx1"/>
              </a:solidFill>
              <a:latin typeface="Arial" charset="0"/>
            </a:endParaRPr>
          </a:p>
          <a:p>
            <a:pPr marL="714375" lvl="1" indent="-266700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sz="1800" dirty="0" smtClean="0">
                <a:solidFill>
                  <a:schemeClr val="tx1"/>
                </a:solidFill>
                <a:latin typeface="Arial" charset="0"/>
              </a:rPr>
              <a:t>Vyčleněné síly a prostředky Armády České republiky </a:t>
            </a:r>
            <a:r>
              <a:rPr lang="cs-CZ" sz="1800" dirty="0">
                <a:solidFill>
                  <a:schemeClr val="tx1"/>
                </a:solidFill>
                <a:latin typeface="Arial" charset="0"/>
              </a:rPr>
              <a:t>jsou zařazeny do Ústředního poplachového plánu </a:t>
            </a:r>
            <a:r>
              <a:rPr lang="cs-CZ" sz="1800" dirty="0" smtClean="0">
                <a:solidFill>
                  <a:schemeClr val="tx1"/>
                </a:solidFill>
                <a:latin typeface="Arial" charset="0"/>
              </a:rPr>
              <a:t>Integrovaného záchranného systému.</a:t>
            </a:r>
          </a:p>
          <a:p>
            <a:pPr marL="714375" lvl="1" indent="-266700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sz="1800" dirty="0" smtClean="0">
              <a:solidFill>
                <a:schemeClr val="tx1"/>
              </a:solidFill>
              <a:latin typeface="Arial" charset="0"/>
            </a:endParaRPr>
          </a:p>
          <a:p>
            <a:pPr marL="714375" lvl="1" indent="-266700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sz="1800" dirty="0" smtClean="0">
                <a:solidFill>
                  <a:schemeClr val="tx1"/>
                </a:solidFill>
                <a:latin typeface="Arial" charset="0"/>
              </a:rPr>
              <a:t>Stanovuje </a:t>
            </a:r>
            <a:r>
              <a:rPr lang="cs-CZ" sz="1800" dirty="0">
                <a:solidFill>
                  <a:schemeClr val="tx1"/>
                </a:solidFill>
                <a:latin typeface="Arial" charset="0"/>
              </a:rPr>
              <a:t>způsob vyžadování sil a prostředků </a:t>
            </a:r>
            <a:r>
              <a:rPr lang="cs-CZ" sz="1800" dirty="0" smtClean="0">
                <a:solidFill>
                  <a:schemeClr val="tx1"/>
                </a:solidFill>
                <a:latin typeface="Arial" charset="0"/>
              </a:rPr>
              <a:t>Armády České republiky          k </a:t>
            </a:r>
            <a:r>
              <a:rPr lang="cs-CZ" sz="1800" dirty="0">
                <a:solidFill>
                  <a:schemeClr val="tx1"/>
                </a:solidFill>
                <a:latin typeface="Arial" charset="0"/>
              </a:rPr>
              <a:t>záchranným </a:t>
            </a:r>
            <a:r>
              <a:rPr lang="cs-CZ" sz="1800" dirty="0" smtClean="0">
                <a:solidFill>
                  <a:schemeClr val="tx1"/>
                </a:solidFill>
                <a:latin typeface="Arial" charset="0"/>
              </a:rPr>
              <a:t>a </a:t>
            </a:r>
            <a:r>
              <a:rPr lang="cs-CZ" sz="1800" dirty="0">
                <a:solidFill>
                  <a:schemeClr val="tx1"/>
                </a:solidFill>
                <a:latin typeface="Arial" charset="0"/>
              </a:rPr>
              <a:t>likvidačním pracím a okruh osob oprávněných tuto pomoc </a:t>
            </a:r>
            <a:r>
              <a:rPr lang="cs-CZ" sz="1800" dirty="0" smtClean="0">
                <a:solidFill>
                  <a:schemeClr val="tx1"/>
                </a:solidFill>
                <a:latin typeface="Arial" charset="0"/>
              </a:rPr>
              <a:t>vyžadovat.</a:t>
            </a: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sz="1800" dirty="0">
              <a:solidFill>
                <a:schemeClr val="tx1"/>
              </a:solidFill>
              <a:latin typeface="Arial" charset="0"/>
            </a:endParaRP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sz="1800" dirty="0" smtClean="0">
                <a:solidFill>
                  <a:schemeClr val="tx1"/>
                </a:solidFill>
                <a:latin typeface="Arial" charset="0"/>
              </a:rPr>
              <a:t>Vyčleněné síly a prostředky Armády České republiky jsou ostatní složkou Integrovaného záchranného systému.</a:t>
            </a:r>
            <a:endParaRPr lang="cs-CZ" sz="1800" dirty="0">
              <a:solidFill>
                <a:schemeClr val="tx1"/>
              </a:solidFill>
              <a:latin typeface="Arial" charset="0"/>
            </a:endParaRPr>
          </a:p>
          <a:p>
            <a:pPr indent="0" eaLnBrk="1" hangingPunct="1">
              <a:lnSpc>
                <a:spcPct val="90000"/>
              </a:lnSpc>
              <a:buClr>
                <a:schemeClr val="tx1"/>
              </a:buClr>
              <a:buNone/>
            </a:pPr>
            <a:endParaRPr lang="cs-CZ" sz="20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eaLnBrk="1" hangingPunct="1">
              <a:lnSpc>
                <a:spcPct val="90000"/>
              </a:lnSpc>
              <a:buClr>
                <a:schemeClr val="tx1"/>
              </a:buClr>
              <a:buNone/>
            </a:pPr>
            <a:r>
              <a:rPr lang="cs-CZ" sz="2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indent="0" eaLnBrk="1" hangingPunct="1">
              <a:lnSpc>
                <a:spcPct val="90000"/>
              </a:lnSpc>
              <a:buClr>
                <a:schemeClr val="tx1"/>
              </a:buClr>
              <a:buNone/>
            </a:pPr>
            <a:endParaRPr lang="cs-CZ" altLang="cs-CZ" sz="24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7465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cs-CZ" altLang="cs-CZ" sz="2000" b="1" cap="none" dirty="0" smtClean="0">
                <a:latin typeface="Arial" charset="0"/>
                <a:cs typeface="Arial" charset="0"/>
              </a:rPr>
              <a:t>Vyžadování sil a prostředků  Armády České republiky (2)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233772" y="1844824"/>
            <a:ext cx="8820472" cy="4464496"/>
          </a:xfr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</a:ln>
        </p:spPr>
        <p:txBody>
          <a:bodyPr/>
          <a:lstStyle/>
          <a:p>
            <a:pPr indent="0" algn="ctr" eaLnBrk="1" hangingPunct="1">
              <a:lnSpc>
                <a:spcPct val="90000"/>
              </a:lnSpc>
              <a:spcBef>
                <a:spcPts val="600"/>
              </a:spcBef>
              <a:buClr>
                <a:schemeClr val="tx1"/>
              </a:buClr>
              <a:buNone/>
            </a:pPr>
            <a:r>
              <a:rPr lang="cs-CZ" alt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Postup pro vyžadování </a:t>
            </a:r>
            <a:r>
              <a:rPr lang="cs-CZ" altLang="cs-CZ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 a prostředků Armády České republiky </a:t>
            </a:r>
          </a:p>
          <a:p>
            <a:pPr marL="361950" indent="0" algn="ctr" eaLnBrk="1" hangingPunct="1">
              <a:lnSpc>
                <a:spcPct val="90000"/>
              </a:lnSpc>
              <a:buClr>
                <a:schemeClr val="tx1"/>
              </a:buClr>
              <a:buNone/>
            </a:pPr>
            <a:r>
              <a:rPr lang="cs-CZ" alt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 záchranným a likvidačním pracím </a:t>
            </a:r>
          </a:p>
          <a:p>
            <a:pPr indent="0" eaLnBrk="1" hangingPunct="1">
              <a:lnSpc>
                <a:spcPct val="90000"/>
              </a:lnSpc>
              <a:buClr>
                <a:schemeClr val="tx1"/>
              </a:buClr>
              <a:buNone/>
            </a:pPr>
            <a:endParaRPr lang="cs-CZ" sz="20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eaLnBrk="1" hangingPunct="1">
              <a:lnSpc>
                <a:spcPct val="90000"/>
              </a:lnSpc>
              <a:buClr>
                <a:schemeClr val="tx1"/>
              </a:buClr>
              <a:buNone/>
            </a:pPr>
            <a:endParaRPr lang="cs-CZ" sz="20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eaLnBrk="1" hangingPunct="1">
              <a:lnSpc>
                <a:spcPct val="90000"/>
              </a:lnSpc>
              <a:buClr>
                <a:schemeClr val="tx1"/>
              </a:buClr>
              <a:buNone/>
            </a:pPr>
            <a:endParaRPr lang="cs-CZ" sz="20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eaLnBrk="1" hangingPunct="1">
              <a:lnSpc>
                <a:spcPct val="90000"/>
              </a:lnSpc>
              <a:buClr>
                <a:schemeClr val="tx1"/>
              </a:buClr>
              <a:buNone/>
            </a:pPr>
            <a:r>
              <a:rPr lang="cs-CZ" sz="2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indent="0" eaLnBrk="1" hangingPunct="1">
              <a:lnSpc>
                <a:spcPct val="90000"/>
              </a:lnSpc>
              <a:buClr>
                <a:schemeClr val="tx1"/>
              </a:buClr>
              <a:buNone/>
            </a:pPr>
            <a:endParaRPr lang="cs-CZ" altLang="cs-CZ" sz="24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3923928" y="2780928"/>
            <a:ext cx="1512168" cy="3600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Starosta obce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347864" y="3501008"/>
            <a:ext cx="2520280" cy="5040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Krajské operační a informační středisko IZS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347864" y="4365104"/>
            <a:ext cx="2520280" cy="48002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O</a:t>
            </a:r>
            <a:r>
              <a:rPr lang="cs-CZ" dirty="0" smtClean="0">
                <a:solidFill>
                  <a:schemeClr val="tx1"/>
                </a:solidFill>
              </a:rPr>
              <a:t>perační a informační středisko MV- GŘ HZS ČR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987824" y="5229200"/>
            <a:ext cx="3302344" cy="86409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Náčelník Generálního štábu AČR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prostřednictvím 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Stálé směny SOC MO</a:t>
            </a:r>
            <a:endParaRPr lang="cs-CZ" dirty="0">
              <a:solidFill>
                <a:schemeClr val="tx1"/>
              </a:solidFill>
            </a:endParaRPr>
          </a:p>
        </p:txBody>
      </p:sp>
      <p:cxnSp>
        <p:nvCxnSpPr>
          <p:cNvPr id="4" name="Přímá spojnice se šipkou 3"/>
          <p:cNvCxnSpPr/>
          <p:nvPr/>
        </p:nvCxnSpPr>
        <p:spPr>
          <a:xfrm>
            <a:off x="4644008" y="3140968"/>
            <a:ext cx="0" cy="36004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4644008" y="4005064"/>
            <a:ext cx="0" cy="37100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4644008" y="4858196"/>
            <a:ext cx="0" cy="37100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ahnutá šipka nahoru 2"/>
          <p:cNvSpPr/>
          <p:nvPr/>
        </p:nvSpPr>
        <p:spPr>
          <a:xfrm>
            <a:off x="6444208" y="5517232"/>
            <a:ext cx="1224136" cy="432048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092280" y="4869160"/>
            <a:ext cx="1692188" cy="57058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tx1"/>
                </a:solidFill>
              </a:rPr>
              <a:t>N</a:t>
            </a:r>
            <a:r>
              <a:rPr lang="cs-CZ" dirty="0" smtClean="0">
                <a:solidFill>
                  <a:schemeClr val="tx1"/>
                </a:solidFill>
              </a:rPr>
              <a:t>asazení sil a prostředků AČR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4404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lvl="1"/>
            <a:r>
              <a:rPr lang="cs-CZ" altLang="cs-CZ" sz="2000" dirty="0" smtClean="0">
                <a:latin typeface="Arial" charset="0"/>
              </a:rPr>
              <a:t> </a:t>
            </a:r>
            <a:br>
              <a:rPr lang="cs-CZ" altLang="cs-CZ" sz="2000" dirty="0" smtClean="0">
                <a:latin typeface="Arial" charset="0"/>
              </a:rPr>
            </a:br>
            <a:r>
              <a:rPr lang="cs-CZ" altLang="cs-CZ" sz="2000" dirty="0" smtClean="0">
                <a:latin typeface="Arial" charset="0"/>
              </a:rPr>
              <a:t/>
            </a:r>
            <a:br>
              <a:rPr lang="cs-CZ" altLang="cs-CZ" sz="2000" dirty="0" smtClean="0">
                <a:latin typeface="Arial" charset="0"/>
              </a:rPr>
            </a:br>
            <a:r>
              <a:rPr lang="cs-CZ" altLang="cs-CZ" b="1" dirty="0" smtClean="0"/>
              <a:t>Přehled sil a prostředků Armády České republiky vyčleněných ve prospěch </a:t>
            </a:r>
            <a:br>
              <a:rPr lang="cs-CZ" altLang="cs-CZ" b="1" dirty="0" smtClean="0"/>
            </a:br>
            <a:r>
              <a:rPr lang="cs-CZ" altLang="cs-CZ" b="1" dirty="0" smtClean="0"/>
              <a:t>Integrovaného záchranného systému</a:t>
            </a:r>
            <a:r>
              <a:rPr lang="cs-CZ" altLang="cs-CZ" b="1" dirty="0"/>
              <a:t/>
            </a:r>
            <a:br>
              <a:rPr lang="cs-CZ" altLang="cs-CZ" b="1" dirty="0"/>
            </a:br>
            <a:endParaRPr lang="cs-CZ" altLang="cs-CZ" b="1" cap="none" dirty="0" smtClean="0"/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251520" y="1808534"/>
            <a:ext cx="8712968" cy="4537075"/>
          </a:xfr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</a:ln>
        </p:spPr>
        <p:txBody>
          <a:bodyPr/>
          <a:lstStyle/>
          <a:p>
            <a:pPr marL="179387" lvl="1" indent="0" algn="just" eaLnBrk="1" hangingPunct="1">
              <a:lnSpc>
                <a:spcPct val="80000"/>
              </a:lnSpc>
              <a:buClr>
                <a:schemeClr val="tx1"/>
              </a:buClr>
              <a:buNone/>
            </a:pPr>
            <a:endParaRPr lang="cs-CZ" sz="1800" dirty="0" smtClean="0">
              <a:solidFill>
                <a:schemeClr val="tx1"/>
              </a:solidFill>
              <a:latin typeface="Arial" charset="0"/>
            </a:endParaRP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1800" dirty="0" smtClean="0">
              <a:solidFill>
                <a:schemeClr val="tx1"/>
              </a:solidFill>
              <a:latin typeface="Arial" charset="0"/>
            </a:endParaRP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800" dirty="0" smtClean="0">
                <a:solidFill>
                  <a:schemeClr val="tx1"/>
                </a:solidFill>
                <a:latin typeface="Arial" charset="0"/>
              </a:rPr>
              <a:t>Odřady </a:t>
            </a:r>
            <a:r>
              <a:rPr lang="cs-CZ" altLang="cs-CZ" sz="1800" dirty="0">
                <a:solidFill>
                  <a:schemeClr val="tx1"/>
                </a:solidFill>
                <a:latin typeface="Arial" charset="0"/>
              </a:rPr>
              <a:t>pro nouzové ubytování</a:t>
            </a: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800" dirty="0" smtClean="0">
                <a:solidFill>
                  <a:schemeClr val="tx1"/>
                </a:solidFill>
                <a:latin typeface="Arial" charset="0"/>
              </a:rPr>
              <a:t>Odřady </a:t>
            </a:r>
            <a:r>
              <a:rPr lang="cs-CZ" altLang="cs-CZ" sz="1800" dirty="0">
                <a:solidFill>
                  <a:schemeClr val="tx1"/>
                </a:solidFill>
                <a:latin typeface="Arial" charset="0"/>
              </a:rPr>
              <a:t>pro evakuaci a humanitární pomoc</a:t>
            </a: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800" dirty="0" smtClean="0">
                <a:solidFill>
                  <a:schemeClr val="tx1"/>
                </a:solidFill>
                <a:latin typeface="Arial" charset="0"/>
              </a:rPr>
              <a:t>Odřady </a:t>
            </a:r>
            <a:r>
              <a:rPr lang="cs-CZ" altLang="cs-CZ" sz="1800" dirty="0">
                <a:solidFill>
                  <a:schemeClr val="tx1"/>
                </a:solidFill>
                <a:latin typeface="Arial" charset="0"/>
              </a:rPr>
              <a:t>pro pomoc technikou</a:t>
            </a: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800" dirty="0" smtClean="0">
                <a:solidFill>
                  <a:schemeClr val="tx1"/>
                </a:solidFill>
                <a:latin typeface="Arial" charset="0"/>
              </a:rPr>
              <a:t>Odřady </a:t>
            </a:r>
            <a:r>
              <a:rPr lang="cs-CZ" altLang="cs-CZ" sz="1800" dirty="0">
                <a:solidFill>
                  <a:schemeClr val="tx1"/>
                </a:solidFill>
                <a:latin typeface="Arial" charset="0"/>
              </a:rPr>
              <a:t>pro zabezpečování sjízdnosti</a:t>
            </a: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800" dirty="0" smtClean="0">
                <a:solidFill>
                  <a:schemeClr val="tx1"/>
                </a:solidFill>
                <a:latin typeface="Arial" charset="0"/>
              </a:rPr>
              <a:t>Odřady </a:t>
            </a:r>
            <a:r>
              <a:rPr lang="cs-CZ" altLang="cs-CZ" sz="1800" dirty="0">
                <a:solidFill>
                  <a:schemeClr val="tx1"/>
                </a:solidFill>
                <a:latin typeface="Arial" charset="0"/>
              </a:rPr>
              <a:t>pro terénní a zemní práce</a:t>
            </a: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800" dirty="0" smtClean="0">
                <a:solidFill>
                  <a:schemeClr val="tx1"/>
                </a:solidFill>
                <a:latin typeface="Arial" charset="0"/>
              </a:rPr>
              <a:t>Odřady </a:t>
            </a:r>
            <a:r>
              <a:rPr lang="cs-CZ" altLang="cs-CZ" sz="1800" dirty="0">
                <a:solidFill>
                  <a:schemeClr val="tx1"/>
                </a:solidFill>
                <a:latin typeface="Arial" charset="0"/>
              </a:rPr>
              <a:t>pro průzkum a detekci látek CBRN </a:t>
            </a: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800" dirty="0" smtClean="0">
                <a:solidFill>
                  <a:schemeClr val="tx1"/>
                </a:solidFill>
                <a:latin typeface="Arial" charset="0"/>
              </a:rPr>
              <a:t>Odřady </a:t>
            </a:r>
            <a:r>
              <a:rPr lang="cs-CZ" altLang="cs-CZ" sz="1800" dirty="0">
                <a:solidFill>
                  <a:schemeClr val="tx1"/>
                </a:solidFill>
                <a:latin typeface="Arial" charset="0"/>
              </a:rPr>
              <a:t>pro dekontaminaci techniky</a:t>
            </a: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800" dirty="0" smtClean="0">
                <a:solidFill>
                  <a:schemeClr val="tx1"/>
                </a:solidFill>
                <a:latin typeface="Arial" charset="0"/>
              </a:rPr>
              <a:t>Odřady </a:t>
            </a:r>
            <a:r>
              <a:rPr lang="cs-CZ" altLang="cs-CZ" sz="1800" dirty="0">
                <a:solidFill>
                  <a:schemeClr val="tx1"/>
                </a:solidFill>
                <a:latin typeface="Arial" charset="0"/>
              </a:rPr>
              <a:t>pro dekontaminaci osob</a:t>
            </a: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800" dirty="0" smtClean="0">
                <a:solidFill>
                  <a:schemeClr val="tx1"/>
                </a:solidFill>
                <a:latin typeface="Arial" charset="0"/>
              </a:rPr>
              <a:t>Zdravotnické </a:t>
            </a:r>
            <a:r>
              <a:rPr lang="cs-CZ" altLang="cs-CZ" sz="1800" dirty="0">
                <a:solidFill>
                  <a:schemeClr val="tx1"/>
                </a:solidFill>
                <a:latin typeface="Arial" charset="0"/>
              </a:rPr>
              <a:t>odřady </a:t>
            </a: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800" dirty="0" smtClean="0">
                <a:solidFill>
                  <a:schemeClr val="tx1"/>
                </a:solidFill>
                <a:latin typeface="Arial" charset="0"/>
              </a:rPr>
              <a:t>Veterinární </a:t>
            </a:r>
            <a:r>
              <a:rPr lang="cs-CZ" altLang="cs-CZ" sz="1800" dirty="0">
                <a:solidFill>
                  <a:schemeClr val="tx1"/>
                </a:solidFill>
                <a:latin typeface="Arial" charset="0"/>
              </a:rPr>
              <a:t>odřady</a:t>
            </a: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800" dirty="0" smtClean="0">
                <a:solidFill>
                  <a:schemeClr val="tx1"/>
                </a:solidFill>
                <a:latin typeface="Arial" charset="0"/>
              </a:rPr>
              <a:t>Letecké </a:t>
            </a:r>
            <a:r>
              <a:rPr lang="cs-CZ" altLang="cs-CZ" sz="1800" dirty="0">
                <a:solidFill>
                  <a:schemeClr val="tx1"/>
                </a:solidFill>
                <a:latin typeface="Arial" charset="0"/>
              </a:rPr>
              <a:t>síly a prostředky pro záchranné práce</a:t>
            </a:r>
          </a:p>
          <a:p>
            <a:pPr marL="465137" lvl="1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sz="1800" dirty="0" smtClean="0">
              <a:solidFill>
                <a:schemeClr val="tx1"/>
              </a:solidFill>
              <a:latin typeface="Arial" charset="0"/>
            </a:endParaRPr>
          </a:p>
          <a:p>
            <a:pPr indent="0" eaLnBrk="1" hangingPunct="1">
              <a:lnSpc>
                <a:spcPct val="90000"/>
              </a:lnSpc>
              <a:buClr>
                <a:schemeClr val="tx1"/>
              </a:buClr>
              <a:buNone/>
            </a:pPr>
            <a:endParaRPr lang="cs-CZ" sz="20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eaLnBrk="1" hangingPunct="1">
              <a:lnSpc>
                <a:spcPct val="90000"/>
              </a:lnSpc>
              <a:buClr>
                <a:schemeClr val="tx1"/>
              </a:buClr>
              <a:buNone/>
            </a:pPr>
            <a:r>
              <a:rPr lang="cs-CZ" sz="2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indent="0" eaLnBrk="1" hangingPunct="1">
              <a:lnSpc>
                <a:spcPct val="90000"/>
              </a:lnSpc>
              <a:buClr>
                <a:schemeClr val="tx1"/>
              </a:buClr>
              <a:buNone/>
            </a:pPr>
            <a:endParaRPr lang="cs-CZ" altLang="cs-CZ" sz="24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8635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cs-CZ" altLang="cs-CZ" sz="2000" b="1" cap="none" dirty="0" smtClean="0">
                <a:latin typeface="Arial" charset="0"/>
                <a:cs typeface="Arial" charset="0"/>
              </a:rPr>
              <a:t>Úkoly OÚ ORP vyplývající ze zákona č. 585/2004 Sb., </a:t>
            </a:r>
            <a:br>
              <a:rPr lang="cs-CZ" altLang="cs-CZ" sz="2000" b="1" cap="none" dirty="0" smtClean="0">
                <a:latin typeface="Arial" charset="0"/>
                <a:cs typeface="Arial" charset="0"/>
              </a:rPr>
            </a:br>
            <a:r>
              <a:rPr lang="cs-CZ" altLang="cs-CZ" sz="2000" b="1" cap="none" dirty="0" smtClean="0">
                <a:latin typeface="Arial" charset="0"/>
                <a:cs typeface="Arial" charset="0"/>
              </a:rPr>
              <a:t>o branné povinnosti a jejím zajišťování (branný zákon) 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457200" y="1819275"/>
            <a:ext cx="8435975" cy="4537075"/>
          </a:xfr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</a:ln>
        </p:spPr>
        <p:txBody>
          <a:bodyPr/>
          <a:lstStyle/>
          <a:p>
            <a:pPr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sz="1800" b="0" dirty="0">
              <a:solidFill>
                <a:schemeClr val="tx1"/>
              </a:solidFill>
              <a:latin typeface="Arial" charset="0"/>
            </a:endParaRPr>
          </a:p>
          <a:p>
            <a:pPr indent="0" algn="just" eaLnBrk="1" hangingPunct="1">
              <a:lnSpc>
                <a:spcPct val="80000"/>
              </a:lnSpc>
              <a:buClr>
                <a:schemeClr val="tx1"/>
              </a:buClr>
              <a:buNone/>
            </a:pPr>
            <a:endParaRPr lang="cs-CZ" sz="18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cs-CZ" sz="1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Obecní 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úřady obcí s rozšířenou působností podle branného zákona 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míru: </a:t>
            </a:r>
          </a:p>
          <a:p>
            <a:pPr indent="0" algn="just" eaLnBrk="1" hangingPunct="1">
              <a:lnSpc>
                <a:spcPct val="80000"/>
              </a:lnSpc>
              <a:buClr>
                <a:schemeClr val="tx1"/>
              </a:buClr>
              <a:buNone/>
            </a:pPr>
            <a:endParaRPr lang="cs-CZ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5725" indent="238125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sz="1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souladu s § 17 mohou podávat </a:t>
            </a:r>
            <a:r>
              <a:rPr lang="cs-CZ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žádosti o zproštění 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výkonu mimořádné </a:t>
            </a:r>
            <a:r>
              <a:rPr lang="cs-CZ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služby;</a:t>
            </a:r>
          </a:p>
          <a:p>
            <a:pPr marL="266700" indent="180975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sz="1600" b="0" dirty="0">
                <a:solidFill>
                  <a:schemeClr val="tx1"/>
                </a:solidFill>
                <a:latin typeface="Arial" charset="0"/>
              </a:rPr>
              <a:t>Vojáka v záloze, u něhož je v důležitém zájmu bezpečnosti České republiky třeba, aby mohl dále vykonávat své civilní zaměstnání, lze zprostit výkonu mimořádné služby. </a:t>
            </a:r>
            <a:endParaRPr lang="cs-CZ" sz="1600" b="0" dirty="0" smtClean="0">
              <a:solidFill>
                <a:schemeClr val="tx1"/>
              </a:solidFill>
              <a:latin typeface="Arial" charset="0"/>
            </a:endParaRPr>
          </a:p>
          <a:p>
            <a:pPr marL="266700" indent="180975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sz="1600" b="0" dirty="0">
                <a:solidFill>
                  <a:schemeClr val="tx1"/>
                </a:solidFill>
                <a:latin typeface="Arial" charset="0"/>
              </a:rPr>
              <a:t>OÚ ORP může požádat krajské vojenské velitelství o zproštění výkonu mimořádné služby z důvodů uvedených v § 17 odst. 2.</a:t>
            </a:r>
            <a:endParaRPr lang="cs-CZ" altLang="cs-CZ" sz="1600" b="0" dirty="0">
              <a:solidFill>
                <a:schemeClr val="tx1"/>
              </a:solidFill>
              <a:latin typeface="Arial" charset="0"/>
            </a:endParaRPr>
          </a:p>
          <a:p>
            <a:pPr marL="266700" indent="180975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sz="1600" b="0" dirty="0">
                <a:solidFill>
                  <a:schemeClr val="tx1"/>
                </a:solidFill>
                <a:latin typeface="Arial" charset="0"/>
              </a:rPr>
              <a:t>OÚ ORP </a:t>
            </a:r>
            <a:r>
              <a:rPr lang="cs-CZ" sz="1600" b="0" dirty="0" smtClean="0">
                <a:solidFill>
                  <a:schemeClr val="tx1"/>
                </a:solidFill>
                <a:latin typeface="Arial" charset="0"/>
              </a:rPr>
              <a:t>zpracovávají </a:t>
            </a:r>
            <a:r>
              <a:rPr lang="cs-CZ" sz="1600" b="0" dirty="0">
                <a:solidFill>
                  <a:schemeClr val="tx1"/>
                </a:solidFill>
                <a:latin typeface="Arial" charset="0"/>
              </a:rPr>
              <a:t>předběžnou informaci ke zproštění výkonu mimořádné služby.</a:t>
            </a:r>
          </a:p>
          <a:p>
            <a:pPr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sz="1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614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cs-CZ" altLang="cs-CZ" sz="2000" b="1" cap="none" dirty="0" smtClean="0">
                <a:latin typeface="Arial" charset="0"/>
                <a:cs typeface="Arial" charset="0"/>
              </a:rPr>
              <a:t>Úkoly OÚ ORP vyplývající ze zákona č. 585/2004 Sb., </a:t>
            </a:r>
            <a:br>
              <a:rPr lang="cs-CZ" altLang="cs-CZ" sz="2000" b="1" cap="none" dirty="0" smtClean="0">
                <a:latin typeface="Arial" charset="0"/>
                <a:cs typeface="Arial" charset="0"/>
              </a:rPr>
            </a:br>
            <a:r>
              <a:rPr lang="cs-CZ" altLang="cs-CZ" sz="2000" b="1" cap="none" dirty="0" smtClean="0">
                <a:latin typeface="Arial" charset="0"/>
                <a:cs typeface="Arial" charset="0"/>
              </a:rPr>
              <a:t>o branné povinnosti a jejím zajišťování (branný zákon) (2) 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457200" y="1819275"/>
            <a:ext cx="8435975" cy="4537075"/>
          </a:xfr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</a:ln>
        </p:spPr>
        <p:txBody>
          <a:bodyPr/>
          <a:lstStyle/>
          <a:p>
            <a:pPr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sz="1800" b="0" dirty="0">
              <a:solidFill>
                <a:schemeClr val="tx1"/>
              </a:solidFill>
              <a:latin typeface="Arial" charset="0"/>
            </a:endParaRPr>
          </a:p>
          <a:p>
            <a:pPr indent="0" algn="just" eaLnBrk="1" hangingPunct="1">
              <a:lnSpc>
                <a:spcPct val="80000"/>
              </a:lnSpc>
              <a:buClr>
                <a:schemeClr val="tx1"/>
              </a:buClr>
              <a:buNone/>
            </a:pPr>
            <a:endParaRPr lang="cs-CZ" sz="18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just" eaLnBrk="1" hangingPunct="1">
              <a:lnSpc>
                <a:spcPct val="80000"/>
              </a:lnSpc>
              <a:buClr>
                <a:schemeClr val="tx1"/>
              </a:buClr>
              <a:buNone/>
            </a:pPr>
            <a:r>
              <a:rPr lang="cs-CZ" sz="1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Obecní 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úřady obcí s rozšířenou působností podle branného zákona 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míru: </a:t>
            </a:r>
          </a:p>
          <a:p>
            <a:pPr indent="0" algn="just" eaLnBrk="1" hangingPunct="1">
              <a:lnSpc>
                <a:spcPct val="80000"/>
              </a:lnSpc>
              <a:buClr>
                <a:schemeClr val="tx1"/>
              </a:buClr>
              <a:buNone/>
            </a:pPr>
            <a:endParaRPr lang="cs-CZ" sz="1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5725" indent="238125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sz="1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Podle § 37 poskytují krajskému vojenskému velitelství </a:t>
            </a:r>
            <a:r>
              <a:rPr lang="cs-CZ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součinnost při vedení vojenské evidence</a:t>
            </a:r>
            <a:r>
              <a:rPr lang="cs-CZ" sz="1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cs-CZ" sz="18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0975" indent="266700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600" b="0" dirty="0" smtClean="0">
                <a:solidFill>
                  <a:schemeClr val="tx1"/>
                </a:solidFill>
                <a:latin typeface="Arial" charset="0"/>
              </a:rPr>
              <a:t>Orgány územního samosprávného celku spolupracují s krajským vojenským velitelstvím při vedení vojenské evidence (vyžádání součinnosti je možné jen tehdy, pokud Ministerstvo obrany a krajské vojenské velitelství nemohou potřebnou informaci      o vojácích v záloze získat z příslušných centrálních informačních systémů).</a:t>
            </a:r>
          </a:p>
          <a:p>
            <a:pPr marL="180975" indent="266700"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cs-CZ" altLang="cs-CZ" sz="1600" b="0" dirty="0" smtClean="0">
                <a:solidFill>
                  <a:schemeClr val="tx1"/>
                </a:solidFill>
                <a:latin typeface="Arial" charset="0"/>
              </a:rPr>
              <a:t>OÚ ORP na vyžádání Ministerstva obrany nebo krajského vojenského velitelství oznamují, který státní občan České republiky vedený jako voják v záloze změnil místo trvalého pobytu, získal řidičské oprávnění anebo mu bylo odňato, nebo zemřel anebo byl prohlášen za mrtvého.</a:t>
            </a:r>
            <a:endParaRPr lang="cs-CZ" altLang="cs-CZ" sz="1600" b="0" dirty="0">
              <a:solidFill>
                <a:schemeClr val="tx1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1800" b="0" dirty="0">
              <a:solidFill>
                <a:schemeClr val="tx1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2000" b="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465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cs-CZ" altLang="cs-CZ" sz="2000" b="1" cap="none" dirty="0">
                <a:latin typeface="Arial" charset="0"/>
                <a:cs typeface="Arial" charset="0"/>
              </a:rPr>
              <a:t>Úkoly OÚ ORP vyplývající ze zákona č. 585/2004 Sb., </a:t>
            </a:r>
            <a:br>
              <a:rPr lang="cs-CZ" altLang="cs-CZ" sz="2000" b="1" cap="none" dirty="0">
                <a:latin typeface="Arial" charset="0"/>
                <a:cs typeface="Arial" charset="0"/>
              </a:rPr>
            </a:br>
            <a:r>
              <a:rPr lang="cs-CZ" altLang="cs-CZ" sz="2000" b="1" cap="none" dirty="0">
                <a:latin typeface="Arial" charset="0"/>
                <a:cs typeface="Arial" charset="0"/>
              </a:rPr>
              <a:t>o branné povinnosti a jejím zajišťování (branný zákon) </a:t>
            </a:r>
            <a:r>
              <a:rPr lang="cs-CZ" altLang="cs-CZ" sz="2000" b="1" cap="none" dirty="0" smtClean="0">
                <a:latin typeface="Arial" charset="0"/>
                <a:cs typeface="Arial" charset="0"/>
              </a:rPr>
              <a:t>(3)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457200" y="1819275"/>
            <a:ext cx="8435975" cy="4537075"/>
          </a:xfr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</a:ln>
        </p:spPr>
        <p:txBody>
          <a:bodyPr/>
          <a:lstStyle/>
          <a:p>
            <a:pPr marL="85725" indent="238125" algn="just">
              <a:buFont typeface="Arial" panose="020B0604020202020204" pitchFamily="34" charset="0"/>
              <a:buChar char="•"/>
              <a:defRPr/>
            </a:pPr>
            <a:r>
              <a:rPr lang="cs-CZ" sz="1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Obecní </a:t>
            </a:r>
            <a:r>
              <a:rPr 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úřady obcí s rozšířenou působností podle branného zákona </a:t>
            </a:r>
            <a:r>
              <a:rPr 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 stavu ohrožení státu a za válečného </a:t>
            </a:r>
            <a:r>
              <a:rPr lang="cs-CZ" sz="1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stavu:</a:t>
            </a:r>
          </a:p>
          <a:p>
            <a:pPr algn="just">
              <a:buFont typeface="Arial" panose="020B0604020202020204" pitchFamily="34" charset="0"/>
              <a:buChar char="•"/>
              <a:defRPr/>
            </a:pPr>
            <a:endParaRPr lang="cs-CZ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5725" indent="238125" algn="just">
              <a:buFont typeface="Arial" panose="020B0604020202020204" pitchFamily="34" charset="0"/>
              <a:buChar char="•"/>
              <a:defRPr/>
            </a:pPr>
            <a:r>
              <a:rPr lang="cs-CZ" sz="1800" b="0" dirty="0" smtClean="0">
                <a:solidFill>
                  <a:schemeClr val="tx1"/>
                </a:solidFill>
                <a:latin typeface="Arial" charset="0"/>
              </a:rPr>
              <a:t>Podle § 6 plní úkoly v oblasti </a:t>
            </a:r>
            <a:r>
              <a:rPr lang="cs-CZ" sz="1800" dirty="0" smtClean="0">
                <a:solidFill>
                  <a:schemeClr val="tx1"/>
                </a:solidFill>
                <a:latin typeface="Arial" charset="0"/>
              </a:rPr>
              <a:t>odmítnutí mimořádné služby </a:t>
            </a:r>
            <a:r>
              <a:rPr lang="cs-CZ" sz="1800" b="0" dirty="0" smtClean="0">
                <a:solidFill>
                  <a:schemeClr val="tx1"/>
                </a:solidFill>
                <a:latin typeface="Arial" charset="0"/>
              </a:rPr>
              <a:t>z důvodu svědomí nebo náboženského vyznání;</a:t>
            </a:r>
          </a:p>
          <a:p>
            <a:pPr marL="361950" indent="180975" algn="just">
              <a:buFont typeface="Arial" panose="020B0604020202020204" pitchFamily="34" charset="0"/>
              <a:buChar char="•"/>
              <a:defRPr/>
            </a:pPr>
            <a:r>
              <a:rPr lang="cs-CZ" sz="1600" b="0" dirty="0" smtClean="0">
                <a:solidFill>
                  <a:schemeClr val="tx1"/>
                </a:solidFill>
                <a:latin typeface="Arial" charset="0"/>
              </a:rPr>
              <a:t>Krajské vojenské velitelství odůvodněné prohlášení o odmítnutí výkonu mimořádné služby do 10 dnů od jeho podání předá OÚ ORP příslušnému podle místa trvalého pobytu vojáka v záloze. Voják v záloze, který odmítl vykonávat mimořádnou službu, podléhá pracovní povinnosti podle zákona č. 222/1999 Sb., o zajišťování obrany České republiky. </a:t>
            </a:r>
          </a:p>
          <a:p>
            <a:pPr marL="85725" indent="238125" algn="just">
              <a:buFont typeface="Arial" panose="020B0604020202020204" pitchFamily="34" charset="0"/>
              <a:buChar char="•"/>
              <a:defRPr/>
            </a:pPr>
            <a:r>
              <a:rPr lang="cs-CZ" sz="1800" b="0" dirty="0" smtClean="0">
                <a:solidFill>
                  <a:schemeClr val="tx1"/>
                </a:solidFill>
                <a:latin typeface="Arial" charset="0"/>
              </a:rPr>
              <a:t>v souladu s § 17 zpracovávají </a:t>
            </a:r>
            <a:r>
              <a:rPr lang="cs-CZ" sz="1800" dirty="0" smtClean="0">
                <a:solidFill>
                  <a:schemeClr val="tx1"/>
                </a:solidFill>
                <a:latin typeface="Arial" charset="0"/>
              </a:rPr>
              <a:t>žádost o zproštění výkonu mimořádné služby</a:t>
            </a:r>
            <a:r>
              <a:rPr lang="cs-CZ" sz="1800" b="0" dirty="0" smtClean="0">
                <a:solidFill>
                  <a:schemeClr val="tx1"/>
                </a:solidFill>
                <a:latin typeface="Arial" charset="0"/>
              </a:rPr>
              <a:t>;</a:t>
            </a:r>
          </a:p>
          <a:p>
            <a:pPr marL="361950" indent="180975" algn="just">
              <a:buFont typeface="Arial" panose="020B0604020202020204" pitchFamily="34" charset="0"/>
              <a:buChar char="•"/>
              <a:defRPr/>
            </a:pPr>
            <a:r>
              <a:rPr lang="cs-CZ" sz="1600" b="0" dirty="0">
                <a:solidFill>
                  <a:schemeClr val="tx1"/>
                </a:solidFill>
                <a:latin typeface="Arial" charset="0"/>
              </a:rPr>
              <a:t>Vojáka v záloze, u něhož je v důležitém zájmu bezpečnosti České republiky třeba, aby mohl dále vykonávat své civilní zaměstnání, lze zprostit výkonu mimořádné služby. </a:t>
            </a:r>
          </a:p>
          <a:p>
            <a:pPr marL="361950" indent="180975" algn="just">
              <a:buFont typeface="Arial" panose="020B0604020202020204" pitchFamily="34" charset="0"/>
              <a:buChar char="•"/>
              <a:defRPr/>
            </a:pPr>
            <a:r>
              <a:rPr lang="cs-CZ" sz="1600" b="0" dirty="0">
                <a:solidFill>
                  <a:schemeClr val="tx1"/>
                </a:solidFill>
                <a:latin typeface="Arial" charset="0"/>
              </a:rPr>
              <a:t>OÚ ORP může požádat krajské vojenské velitelství o zproštění výkonu </a:t>
            </a:r>
            <a:r>
              <a:rPr lang="cs-CZ" sz="1600" b="0" dirty="0" smtClean="0">
                <a:solidFill>
                  <a:schemeClr val="tx1"/>
                </a:solidFill>
                <a:latin typeface="Arial" charset="0"/>
              </a:rPr>
              <a:t>mimořádné služby z </a:t>
            </a:r>
            <a:r>
              <a:rPr lang="cs-CZ" sz="1600" b="0" dirty="0">
                <a:solidFill>
                  <a:schemeClr val="tx1"/>
                </a:solidFill>
                <a:latin typeface="Arial" charset="0"/>
              </a:rPr>
              <a:t>důvodů uvedených v § 17 odst. 2</a:t>
            </a:r>
            <a:r>
              <a:rPr lang="cs-CZ" sz="1600" b="0" dirty="0" smtClean="0">
                <a:solidFill>
                  <a:schemeClr val="tx1"/>
                </a:solidFill>
                <a:latin typeface="Arial" charset="0"/>
              </a:rPr>
              <a:t>.</a:t>
            </a:r>
            <a:endParaRPr lang="cs-CZ" altLang="cs-CZ" sz="2000" b="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614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cs-CZ" altLang="cs-CZ" sz="2000" b="1" cap="none" dirty="0">
                <a:latin typeface="Arial" charset="0"/>
                <a:cs typeface="Arial" charset="0"/>
              </a:rPr>
              <a:t>Úkoly OÚ ORP vyplývající ze zákona č. 585/2004 Sb., </a:t>
            </a:r>
            <a:br>
              <a:rPr lang="cs-CZ" altLang="cs-CZ" sz="2000" b="1" cap="none" dirty="0">
                <a:latin typeface="Arial" charset="0"/>
                <a:cs typeface="Arial" charset="0"/>
              </a:rPr>
            </a:br>
            <a:r>
              <a:rPr lang="cs-CZ" altLang="cs-CZ" sz="2000" b="1" cap="none" dirty="0">
                <a:latin typeface="Arial" charset="0"/>
                <a:cs typeface="Arial" charset="0"/>
              </a:rPr>
              <a:t>o branné povinnosti a jejím zajišťování (branný zákon</a:t>
            </a:r>
            <a:r>
              <a:rPr lang="cs-CZ" altLang="cs-CZ" sz="2000" b="1" cap="none" dirty="0" smtClean="0">
                <a:latin typeface="Arial" charset="0"/>
                <a:cs typeface="Arial" charset="0"/>
              </a:rPr>
              <a:t>)(3) 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457200" y="1819275"/>
            <a:ext cx="8435975" cy="4537075"/>
          </a:xfr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</a:ln>
        </p:spPr>
        <p:txBody>
          <a:bodyPr/>
          <a:lstStyle/>
          <a:p>
            <a:pPr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sz="1800" b="0" dirty="0">
              <a:solidFill>
                <a:schemeClr val="tx1"/>
              </a:solidFill>
              <a:latin typeface="Arial" charset="0"/>
            </a:endParaRPr>
          </a:p>
          <a:p>
            <a:pPr marL="85725" indent="238125" algn="just">
              <a:buFont typeface="Arial" panose="020B0604020202020204" pitchFamily="34" charset="0"/>
              <a:buChar char="•"/>
              <a:defRPr/>
            </a:pPr>
            <a:r>
              <a:rPr lang="cs-CZ" sz="1800" b="0" dirty="0" smtClean="0">
                <a:solidFill>
                  <a:schemeClr val="tx1"/>
                </a:solidFill>
                <a:latin typeface="Arial" charset="0"/>
              </a:rPr>
              <a:t>podle § 20 se podílí </a:t>
            </a:r>
            <a:r>
              <a:rPr lang="cs-CZ" altLang="cs-CZ" sz="18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altLang="cs-CZ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zajištění odvodního řízení</a:t>
            </a:r>
            <a:r>
              <a:rPr lang="cs-CZ" altLang="cs-CZ" sz="18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447675" indent="-180975" algn="just">
              <a:buFont typeface="Arial" panose="020B0604020202020204" pitchFamily="34" charset="0"/>
              <a:buChar char="•"/>
              <a:defRPr/>
            </a:pPr>
            <a:r>
              <a:rPr lang="cs-CZ" sz="1600" b="0" dirty="0" smtClean="0">
                <a:solidFill>
                  <a:schemeClr val="tx1"/>
                </a:solidFill>
                <a:latin typeface="Arial" charset="0"/>
              </a:rPr>
              <a:t>Na požádání ředitele krajského vojenského velitelství zajistí OÚ ORP jednoho zástupce do odvodní komise, místnosti k provádění odvodního řízení, jejich vybavení, údržbu a technický provoz.</a:t>
            </a:r>
          </a:p>
          <a:p>
            <a:pPr indent="0" algn="just">
              <a:buNone/>
              <a:defRPr/>
            </a:pPr>
            <a:endParaRPr lang="cs-CZ" sz="1600" b="0" dirty="0" smtClean="0">
              <a:solidFill>
                <a:schemeClr val="tx1"/>
              </a:solidFill>
              <a:latin typeface="Arial" charset="0"/>
            </a:endParaRPr>
          </a:p>
          <a:p>
            <a:pPr marL="85725" indent="238125" algn="just">
              <a:buFont typeface="Arial" panose="020B0604020202020204" pitchFamily="34" charset="0"/>
              <a:buChar char="•"/>
              <a:defRPr/>
            </a:pPr>
            <a:r>
              <a:rPr lang="cs-CZ" sz="1800" b="0" dirty="0" smtClean="0">
                <a:solidFill>
                  <a:schemeClr val="tx1"/>
                </a:solidFill>
                <a:latin typeface="Arial" charset="0"/>
              </a:rPr>
              <a:t>podle § 36 hradí některé </a:t>
            </a:r>
            <a:r>
              <a:rPr lang="cs-CZ" sz="1800" dirty="0" smtClean="0">
                <a:solidFill>
                  <a:schemeClr val="tx1"/>
                </a:solidFill>
                <a:latin typeface="Arial" charset="0"/>
              </a:rPr>
              <a:t>náklady spojené s brannou povinností</a:t>
            </a:r>
            <a:r>
              <a:rPr lang="cs-CZ" sz="1800" b="0" dirty="0" smtClean="0">
                <a:solidFill>
                  <a:schemeClr val="tx1"/>
                </a:solidFill>
                <a:latin typeface="Arial" charset="0"/>
              </a:rPr>
              <a:t>;</a:t>
            </a:r>
          </a:p>
          <a:p>
            <a:pPr marL="447675" indent="-180975" algn="just">
              <a:buFont typeface="Arial" panose="020B0604020202020204" pitchFamily="34" charset="0"/>
              <a:buChar char="•"/>
              <a:defRPr/>
            </a:pPr>
            <a:r>
              <a:rPr lang="cs-CZ" sz="1600" b="0" dirty="0">
                <a:solidFill>
                  <a:schemeClr val="tx1"/>
                </a:solidFill>
                <a:latin typeface="Arial" charset="0"/>
              </a:rPr>
              <a:t>OÚ ORP proplácí náklady spojené se zajišťováním místností, jejich vybavením </a:t>
            </a:r>
            <a:br>
              <a:rPr lang="cs-CZ" sz="1600" b="0" dirty="0">
                <a:solidFill>
                  <a:schemeClr val="tx1"/>
                </a:solidFill>
                <a:latin typeface="Arial" charset="0"/>
              </a:rPr>
            </a:br>
            <a:r>
              <a:rPr lang="cs-CZ" sz="1600" b="0" dirty="0">
                <a:solidFill>
                  <a:schemeClr val="tx1"/>
                </a:solidFill>
                <a:latin typeface="Arial" charset="0"/>
              </a:rPr>
              <a:t>a  technickým provozem po dobu odvodního řízení.</a:t>
            </a:r>
          </a:p>
          <a:p>
            <a:pPr indent="0" algn="just">
              <a:buNone/>
              <a:defRPr/>
            </a:pPr>
            <a:endParaRPr lang="cs-CZ" sz="1600" b="0" dirty="0" smtClean="0">
              <a:solidFill>
                <a:schemeClr val="tx1"/>
              </a:solidFill>
              <a:latin typeface="Arial" charset="0"/>
            </a:endParaRPr>
          </a:p>
          <a:p>
            <a:pPr marL="85725" indent="238125" algn="just">
              <a:buFont typeface="Arial" panose="020B0604020202020204" pitchFamily="34" charset="0"/>
              <a:buChar char="•"/>
              <a:defRPr/>
            </a:pPr>
            <a:r>
              <a:rPr lang="cs-CZ" sz="1800" b="0" dirty="0" smtClean="0">
                <a:solidFill>
                  <a:schemeClr val="tx1"/>
                </a:solidFill>
                <a:latin typeface="Arial" charset="0"/>
              </a:rPr>
              <a:t>podle § 37 poskytují krajskému vojenskému velitelství </a:t>
            </a:r>
            <a:r>
              <a:rPr lang="cs-CZ" sz="1800" dirty="0" smtClean="0">
                <a:solidFill>
                  <a:schemeClr val="tx1"/>
                </a:solidFill>
                <a:latin typeface="Arial" charset="0"/>
              </a:rPr>
              <a:t>součinnost při vedení vojenské evidence</a:t>
            </a:r>
            <a:r>
              <a:rPr lang="cs-CZ" sz="1800" b="0" dirty="0" smtClean="0">
                <a:solidFill>
                  <a:schemeClr val="tx1"/>
                </a:solidFill>
                <a:latin typeface="Arial" charset="0"/>
              </a:rPr>
              <a:t>;</a:t>
            </a:r>
          </a:p>
          <a:p>
            <a:pPr marL="447675" indent="-180975" algn="just">
              <a:buFont typeface="Arial" panose="020B0604020202020204" pitchFamily="34" charset="0"/>
              <a:buChar char="•"/>
              <a:defRPr/>
            </a:pPr>
            <a:r>
              <a:rPr lang="cs-CZ" sz="1600" b="0" dirty="0">
                <a:solidFill>
                  <a:schemeClr val="tx1"/>
                </a:solidFill>
                <a:latin typeface="Arial" charset="0"/>
              </a:rPr>
              <a:t>OÚ ORP v oblasti vedení vojenské evidence spolupracuje s krajským vojenským velitelstvím obdobně jako v době míru.</a:t>
            </a:r>
          </a:p>
          <a:p>
            <a:pPr algn="just">
              <a:buFont typeface="Arial" panose="020B0604020202020204" pitchFamily="34" charset="0"/>
              <a:buChar char="•"/>
              <a:defRPr/>
            </a:pPr>
            <a:endParaRPr lang="cs-CZ" sz="1800" b="0" dirty="0">
              <a:solidFill>
                <a:schemeClr val="tx1"/>
              </a:solidFill>
              <a:latin typeface="Arial" charset="0"/>
            </a:endParaRPr>
          </a:p>
          <a:p>
            <a:pPr algn="just"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1800" b="0" dirty="0">
              <a:solidFill>
                <a:schemeClr val="tx1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1800" b="0" dirty="0">
              <a:solidFill>
                <a:schemeClr val="tx1"/>
              </a:solidFill>
              <a:latin typeface="Arial" charset="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cs-CZ" altLang="cs-CZ" sz="2000" b="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614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0"/>
            <a:ext cx="7345363" cy="1268413"/>
          </a:xfrm>
          <a:noFill/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r>
              <a:rPr lang="cs-CZ" altLang="cs-CZ" sz="2000" b="1" cap="none" dirty="0" smtClean="0">
                <a:latin typeface="Arial" charset="0"/>
                <a:cs typeface="Arial" charset="0"/>
              </a:rPr>
              <a:t>Doporučené  odkazy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457200" y="1819275"/>
            <a:ext cx="8435975" cy="4537075"/>
          </a:xfrm>
          <a:solidFill>
            <a:schemeClr val="tx2">
              <a:lumMod val="20000"/>
              <a:lumOff val="80000"/>
            </a:schemeClr>
          </a:solidFill>
          <a:ln w="25400">
            <a:solidFill>
              <a:srgbClr val="0070C0"/>
            </a:solidFill>
          </a:ln>
        </p:spPr>
        <p:txBody>
          <a:bodyPr/>
          <a:lstStyle/>
          <a:p>
            <a:pPr marL="812800" indent="-546100"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/>
            </a:pPr>
            <a:endParaRPr lang="cs-CZ" altLang="cs-CZ" sz="1800" b="0" dirty="0" smtClean="0">
              <a:solidFill>
                <a:schemeClr val="tx1"/>
              </a:solidFill>
              <a:latin typeface="Arial" charset="0"/>
            </a:endParaRPr>
          </a:p>
          <a:p>
            <a:pPr marL="628650" indent="-361950"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Webové stránky Ministerstva obrany</a:t>
            </a:r>
          </a:p>
          <a:p>
            <a:pPr marL="266700" indent="0">
              <a:spcBef>
                <a:spcPts val="0"/>
              </a:spcBef>
              <a:spcAft>
                <a:spcPts val="600"/>
              </a:spcAft>
              <a:buClrTx/>
              <a:buNone/>
              <a:defRPr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      </a:t>
            </a:r>
            <a:r>
              <a:rPr lang="cs-CZ" sz="1800" u="sng" dirty="0" smtClean="0">
                <a:hlinkClick r:id="rId2"/>
              </a:rPr>
              <a:t>www.army.cz</a:t>
            </a:r>
            <a:endParaRPr lang="cs-CZ" sz="1800" dirty="0"/>
          </a:p>
          <a:p>
            <a:pPr marL="628650" indent="-361950"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Právní předpisy v působnosti Ministerstva obrany </a:t>
            </a:r>
            <a:r>
              <a:rPr lang="cs-CZ" sz="1800" u="sng" dirty="0" smtClean="0">
                <a:hlinkClick r:id="rId3"/>
              </a:rPr>
              <a:t>http</a:t>
            </a:r>
            <a:r>
              <a:rPr lang="cs-CZ" sz="1800" u="sng" dirty="0">
                <a:hlinkClick r:id="rId3"/>
              </a:rPr>
              <a:t>://www.mocr.army.cz/dokumenty-a-legislativa/dokumenty/zakony-v-pusobnosti-ministerstva-obrany-172</a:t>
            </a:r>
            <a:r>
              <a:rPr lang="cs-CZ" sz="1800" u="sng" dirty="0" smtClean="0">
                <a:hlinkClick r:id="rId3"/>
              </a:rPr>
              <a:t>/</a:t>
            </a:r>
            <a:endParaRPr lang="cs-CZ" sz="1800" u="sng" dirty="0" smtClean="0"/>
          </a:p>
          <a:p>
            <a:pPr marL="628650" indent="-361950"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České strategické dokumenty                              </a:t>
            </a:r>
            <a:r>
              <a:rPr lang="cs-CZ" sz="1800" u="sng" dirty="0" smtClean="0">
                <a:hlinkClick r:id="rId4"/>
              </a:rPr>
              <a:t>http</a:t>
            </a:r>
            <a:r>
              <a:rPr lang="cs-CZ" sz="1800" u="sng" dirty="0">
                <a:hlinkClick r:id="rId4"/>
              </a:rPr>
              <a:t>://</a:t>
            </a:r>
            <a:r>
              <a:rPr lang="cs-CZ" sz="1800" u="sng" dirty="0" smtClean="0">
                <a:hlinkClick r:id="rId4"/>
              </a:rPr>
              <a:t>www.mocr.army.cz/dokumenty-a-legislativa/ceske-dokumenty-46088/</a:t>
            </a:r>
            <a:endParaRPr lang="cs-CZ" sz="1800" u="sng" dirty="0"/>
          </a:p>
          <a:p>
            <a:pPr marL="628650" indent="-361950"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Operační </a:t>
            </a:r>
            <a:r>
              <a:rPr lang="cs-CZ" altLang="cs-CZ" sz="1800" b="0" dirty="0">
                <a:solidFill>
                  <a:schemeClr val="tx1"/>
                </a:solidFill>
                <a:latin typeface="Arial" charset="0"/>
              </a:rPr>
              <a:t>příprava státního území </a:t>
            </a: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České republiky                                   </a:t>
            </a:r>
            <a:r>
              <a:rPr lang="cs-CZ" sz="1800" dirty="0" smtClean="0">
                <a:hlinkClick r:id="rId5"/>
              </a:rPr>
              <a:t>www.opsu.army.cz</a:t>
            </a:r>
            <a:endParaRPr lang="cs-CZ" sz="1800" dirty="0"/>
          </a:p>
          <a:p>
            <a:pPr marL="628650" indent="-361950"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/>
            </a:pPr>
            <a:r>
              <a:rPr lang="cs-CZ" altLang="cs-CZ" sz="1800" b="0" dirty="0">
                <a:solidFill>
                  <a:schemeClr val="tx1"/>
                </a:solidFill>
                <a:latin typeface="Arial" charset="0"/>
              </a:rPr>
              <a:t>Příprava občanů k obraně </a:t>
            </a: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státu</a:t>
            </a:r>
          </a:p>
          <a:p>
            <a:pPr marL="266700" indent="0">
              <a:spcBef>
                <a:spcPts val="0"/>
              </a:spcBef>
              <a:spcAft>
                <a:spcPts val="600"/>
              </a:spcAft>
              <a:buClrTx/>
              <a:buNone/>
              <a:defRPr/>
            </a:pPr>
            <a:r>
              <a:rPr lang="cs-CZ" altLang="cs-CZ" sz="1800" b="0" dirty="0" smtClean="0">
                <a:solidFill>
                  <a:schemeClr val="tx1"/>
                </a:solidFill>
                <a:latin typeface="Arial" charset="0"/>
              </a:rPr>
              <a:t>      </a:t>
            </a:r>
            <a:r>
              <a:rPr lang="cs-CZ" sz="1800" dirty="0">
                <a:hlinkClick r:id="rId6"/>
              </a:rPr>
              <a:t>www.pokos.army.cz</a:t>
            </a:r>
            <a:endParaRPr lang="cs-CZ" sz="1800" dirty="0"/>
          </a:p>
          <a:p>
            <a:pPr marL="266700" indent="0">
              <a:spcBef>
                <a:spcPts val="0"/>
              </a:spcBef>
              <a:spcAft>
                <a:spcPts val="600"/>
              </a:spcAft>
              <a:buClrTx/>
              <a:buNone/>
              <a:defRPr/>
            </a:pPr>
            <a:endParaRPr lang="cs-CZ" altLang="cs-CZ" sz="1800" b="0" dirty="0" smtClean="0">
              <a:solidFill>
                <a:schemeClr val="tx1"/>
              </a:solidFill>
              <a:latin typeface="Arial" charset="0"/>
            </a:endParaRPr>
          </a:p>
          <a:p>
            <a:pPr marL="812800" indent="-546100">
              <a:spcBef>
                <a:spcPts val="0"/>
              </a:spcBef>
              <a:spcAft>
                <a:spcPts val="600"/>
              </a:spcAft>
              <a:buClrTx/>
              <a:buFont typeface="Arial" panose="020B0604020202020204" pitchFamily="34" charset="0"/>
              <a:buChar char="•"/>
              <a:defRPr/>
            </a:pPr>
            <a:endParaRPr lang="cs-CZ" altLang="cs-CZ" sz="1800" b="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124" name="Zástupný symbol pro číslo snímku 1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81BE19-50DA-4B4B-B923-170B42975C9E}" type="slidenum">
              <a:rPr lang="cs-CZ" altLang="cs-CZ" smtClean="0">
                <a:latin typeface="Arial" charset="0"/>
                <a:ea typeface="Arial Unicode MS" pitchFamily="34" charset="-128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cs-CZ" altLang="cs-CZ" smtClean="0">
              <a:latin typeface="Arial" charset="0"/>
              <a:ea typeface="Arial Unicode MS" pitchFamily="34" charset="-128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8636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_Ministerstva_obrany_CR_template_FINAL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Prezentace_Ministerstva_obrany_CR_template_FINAL</Template>
  <TotalTime>7959</TotalTime>
  <Words>2058</Words>
  <Application>Microsoft Office PowerPoint</Application>
  <PresentationFormat>Předvádění na obrazovce (4:3)</PresentationFormat>
  <Paragraphs>385</Paragraphs>
  <Slides>29</Slides>
  <Notes>15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0" baseType="lpstr">
      <vt:lpstr>Prezentace_Ministerstva_obrany_CR_template_FINAL</vt:lpstr>
      <vt:lpstr>Prezentace aplikace PowerPoint</vt:lpstr>
      <vt:lpstr>Obsah</vt:lpstr>
      <vt:lpstr>Právní předpisy řešící oblast zajišťování obrany státu</vt:lpstr>
      <vt:lpstr>Právní předpisy řešící oblast zajišťování obrany státu</vt:lpstr>
      <vt:lpstr>Povinnosti OÚ ORP vyplývající ze zákona č. 222/1999 Sb., o zajišťování obrany České republiky </vt:lpstr>
      <vt:lpstr>Povinnosti OÚ ORP dle zákona č. 222/1999 Sb., o zajišťování obrany České republiky (2)</vt:lpstr>
      <vt:lpstr>Povinnosti OÚ ORP dle zákona č. 222/1999 Sb., o zajišťování obrany České republiky (3)</vt:lpstr>
      <vt:lpstr>Povinnosti OÚ ORP dle zákona č. 222/1999 Sb., o zajišťování obrany České republiky (4)</vt:lpstr>
      <vt:lpstr>Povinnosti OÚ ORP dle zákona č. 222/1999 Sb., o zajišťování obrany České republiky (5)</vt:lpstr>
      <vt:lpstr>Ústřední plán obrany státu</vt:lpstr>
      <vt:lpstr>Obsah Ústředního plánu obrany státu </vt:lpstr>
      <vt:lpstr>Dílčí plán obrany</vt:lpstr>
      <vt:lpstr>Obsah dílčího plánu obrany obce s rozšířenou působností</vt:lpstr>
      <vt:lpstr>Obsah dílčího plánu obrany obce s rozšířenou působností (2)</vt:lpstr>
      <vt:lpstr>Obsah dílčího plánu obrany obce s rozšířenou působností (3)</vt:lpstr>
      <vt:lpstr>Metodické pokyny pro zpracování a aktualizaci  dílčích plánů obrany</vt:lpstr>
      <vt:lpstr>Národní systém reakce na krize (NSRK)</vt:lpstr>
      <vt:lpstr>Národní systém reakce na krize (NSRK) (2)</vt:lpstr>
      <vt:lpstr>Národní systém reakce na krize (NSRK) (3)</vt:lpstr>
      <vt:lpstr>Příprava občanů k obraně státu (POKOS)</vt:lpstr>
      <vt:lpstr>Zákon 222/1999 Sb., o zajišťování obrany ČR</vt:lpstr>
      <vt:lpstr>Vyžadování sil a prostředků  Armády České republiky</vt:lpstr>
      <vt:lpstr>Vyžadování sil a prostředků  Armády České republiky (2)</vt:lpstr>
      <vt:lpstr>   Přehled sil a prostředků Armády České republiky vyčleněných ve prospěch  Integrovaného záchranného systému </vt:lpstr>
      <vt:lpstr>Úkoly OÚ ORP vyplývající ze zákona č. 585/2004 Sb.,  o branné povinnosti a jejím zajišťování (branný zákon) </vt:lpstr>
      <vt:lpstr>Úkoly OÚ ORP vyplývající ze zákona č. 585/2004 Sb.,  o branné povinnosti a jejím zajišťování (branný zákon) (2) </vt:lpstr>
      <vt:lpstr>Úkoly OÚ ORP vyplývající ze zákona č. 585/2004 Sb.,  o branné povinnosti a jejím zajišťování (branný zákon) (3)</vt:lpstr>
      <vt:lpstr>Úkoly OÚ ORP vyplývající ze zákona č. 585/2004 Sb.,  o branné povinnosti a jejím zajišťování (branný zákon)(3) </vt:lpstr>
      <vt:lpstr>Doporučené  odkazy</vt:lpstr>
    </vt:vector>
  </TitlesOfParts>
  <Company>SOSP 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ZOZ</dc:title>
  <dc:creator>Koucká, Kolomazníková</dc:creator>
  <cp:lastModifiedBy>gerhati</cp:lastModifiedBy>
  <cp:revision>573</cp:revision>
  <cp:lastPrinted>2018-12-21T09:02:13Z</cp:lastPrinted>
  <dcterms:created xsi:type="dcterms:W3CDTF">2011-01-09T21:51:31Z</dcterms:created>
  <dcterms:modified xsi:type="dcterms:W3CDTF">2018-12-27T06:20:28Z</dcterms:modified>
</cp:coreProperties>
</file>