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handoutMasterIdLst>
    <p:handoutMasterId r:id="rId50"/>
  </p:handoutMasterIdLst>
  <p:sldIdLst>
    <p:sldId id="262" r:id="rId2"/>
    <p:sldId id="280" r:id="rId3"/>
    <p:sldId id="282" r:id="rId4"/>
    <p:sldId id="281" r:id="rId5"/>
    <p:sldId id="285" r:id="rId6"/>
    <p:sldId id="286" r:id="rId7"/>
    <p:sldId id="290" r:id="rId8"/>
    <p:sldId id="291" r:id="rId9"/>
    <p:sldId id="293" r:id="rId10"/>
    <p:sldId id="298" r:id="rId11"/>
    <p:sldId id="300" r:id="rId12"/>
    <p:sldId id="299" r:id="rId13"/>
    <p:sldId id="294" r:id="rId14"/>
    <p:sldId id="295" r:id="rId15"/>
    <p:sldId id="296" r:id="rId16"/>
    <p:sldId id="297" r:id="rId17"/>
    <p:sldId id="284" r:id="rId18"/>
    <p:sldId id="309" r:id="rId19"/>
    <p:sldId id="308" r:id="rId20"/>
    <p:sldId id="307" r:id="rId21"/>
    <p:sldId id="301" r:id="rId22"/>
    <p:sldId id="303" r:id="rId23"/>
    <p:sldId id="304" r:id="rId24"/>
    <p:sldId id="305" r:id="rId25"/>
    <p:sldId id="306" r:id="rId26"/>
    <p:sldId id="315" r:id="rId27"/>
    <p:sldId id="320" r:id="rId28"/>
    <p:sldId id="321" r:id="rId29"/>
    <p:sldId id="316" r:id="rId30"/>
    <p:sldId id="317" r:id="rId31"/>
    <p:sldId id="318" r:id="rId32"/>
    <p:sldId id="310" r:id="rId33"/>
    <p:sldId id="314" r:id="rId34"/>
    <p:sldId id="292" r:id="rId35"/>
    <p:sldId id="319" r:id="rId36"/>
    <p:sldId id="325" r:id="rId37"/>
    <p:sldId id="326" r:id="rId38"/>
    <p:sldId id="327" r:id="rId39"/>
    <p:sldId id="328" r:id="rId40"/>
    <p:sldId id="329" r:id="rId41"/>
    <p:sldId id="302" r:id="rId42"/>
    <p:sldId id="311" r:id="rId43"/>
    <p:sldId id="312" r:id="rId44"/>
    <p:sldId id="313" r:id="rId45"/>
    <p:sldId id="289" r:id="rId46"/>
    <p:sldId id="323" r:id="rId47"/>
    <p:sldId id="324" r:id="rId48"/>
    <p:sldId id="283" r:id="rId49"/>
  </p:sldIdLst>
  <p:sldSz cx="9144000" cy="6858000" type="screen4x3"/>
  <p:notesSz cx="9144000" cy="6858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027" autoAdjust="0"/>
    <p:restoredTop sz="94660"/>
  </p:normalViewPr>
  <p:slideViewPr>
    <p:cSldViewPr>
      <p:cViewPr varScale="1">
        <p:scale>
          <a:sx n="70" d="100"/>
          <a:sy n="70" d="100"/>
        </p:scale>
        <p:origin x="1284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david.vrzal\Documents\prace\20180213_KonfBydleni\StatistikaPozaru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david.vrzal\Documents\prace\20180213_KonfBydleni\StatistikaPozaru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david.vrzal\Documents\prace\20180213_KonfBydleni\StatistikaPozaru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david.vrzal\Documents\prace\20180213_KonfBydleni\StatistikaPozaru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2400"/>
            </a:pPr>
            <a:r>
              <a:rPr lang="cs-CZ" sz="2400" dirty="0"/>
              <a:t>Požáry 2013 </a:t>
            </a:r>
            <a:r>
              <a:rPr lang="cs-CZ" sz="2400" dirty="0" smtClean="0"/>
              <a:t>– 2017  </a:t>
            </a:r>
            <a:r>
              <a:rPr lang="el-GR" sz="2400" dirty="0"/>
              <a:t>Σ</a:t>
            </a:r>
            <a:r>
              <a:rPr lang="cs-CZ" sz="2400" dirty="0"/>
              <a:t> 1836</a:t>
            </a:r>
          </a:p>
        </c:rich>
      </c:tx>
      <c:layout>
        <c:manualLayout>
          <c:xMode val="edge"/>
          <c:yMode val="edge"/>
          <c:x val="0.10299016695407436"/>
          <c:y val="0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9.7739332975348439E-2"/>
          <c:y val="0.13735031489239105"/>
          <c:w val="0.66459958572016542"/>
          <c:h val="0.84211478451187083"/>
        </c:manualLayout>
      </c:layout>
      <c:pieChart>
        <c:varyColors val="1"/>
        <c:ser>
          <c:idx val="0"/>
          <c:order val="0"/>
          <c:dLbls>
            <c:dLbl>
              <c:idx val="0"/>
              <c:layout>
                <c:manualLayout>
                  <c:x val="-0.13982902522788765"/>
                  <c:y val="-0.15300925925925926"/>
                </c:manualLayout>
              </c:layout>
              <c:showLegendKey val="0"/>
              <c:showVal val="1"/>
              <c:showCatName val="0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3.9373845740167362E-2"/>
                  <c:y val="0.16352534767229293"/>
                </c:manualLayout>
              </c:layout>
              <c:showLegendKey val="0"/>
              <c:showVal val="1"/>
              <c:showCatName val="0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800" b="1"/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1"/>
            <c:showBubbleSize val="0"/>
            <c:separator>
</c:separator>
            <c:showLeaderLines val="1"/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Kulda!$E$15:$E$17</c:f>
              <c:strCache>
                <c:ptCount val="3"/>
                <c:pt idx="0">
                  <c:v>Nedbalost</c:v>
                </c:pt>
                <c:pt idx="1">
                  <c:v>TZ</c:v>
                </c:pt>
                <c:pt idx="2">
                  <c:v>Ostatní</c:v>
                </c:pt>
              </c:strCache>
            </c:strRef>
          </c:cat>
          <c:val>
            <c:numRef>
              <c:f>Kulda!$F$15:$F$17</c:f>
              <c:numCache>
                <c:formatCode>0</c:formatCode>
                <c:ptCount val="3"/>
                <c:pt idx="0">
                  <c:v>1389.3735558408216</c:v>
                </c:pt>
                <c:pt idx="1">
                  <c:v>335.85365853658539</c:v>
                </c:pt>
                <c:pt idx="2">
                  <c:v>111.41591784338895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</c:plotArea>
    <c:legend>
      <c:legendPos val="r"/>
      <c:layout/>
      <c:overlay val="0"/>
      <c:txPr>
        <a:bodyPr/>
        <a:lstStyle/>
        <a:p>
          <a:pPr>
            <a:defRPr sz="1800" b="1"/>
          </a:pPr>
          <a:endParaRPr lang="cs-CZ"/>
        </a:p>
      </c:txPr>
    </c:legend>
    <c:plotVisOnly val="1"/>
    <c:dispBlanksAs val="gap"/>
    <c:showDLblsOverMax val="0"/>
  </c:chart>
  <c:spPr>
    <a:solidFill>
      <a:schemeClr val="accent1">
        <a:lumMod val="20000"/>
        <a:lumOff val="80000"/>
      </a:schemeClr>
    </a:solidFill>
  </c:spPr>
  <c:txPr>
    <a:bodyPr/>
    <a:lstStyle/>
    <a:p>
      <a:pPr>
        <a:defRPr>
          <a:solidFill>
            <a:schemeClr val="bg1"/>
          </a:solidFill>
          <a:latin typeface="Arial" pitchFamily="34" charset="0"/>
          <a:cs typeface="Arial" pitchFamily="34" charset="0"/>
        </a:defRPr>
      </a:pPr>
      <a:endParaRPr lang="cs-CZ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200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pPr>
            <a:r>
              <a:rPr lang="cs-CZ" sz="2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1. Nedbalost </a:t>
            </a:r>
            <a:r>
              <a:rPr lang="el-GR" sz="2400" b="1" i="0" u="none" strike="noStrike" baseline="0" dirty="0" smtClean="0"/>
              <a:t>Σ</a:t>
            </a:r>
            <a:r>
              <a:rPr lang="cs-CZ" sz="2400" b="1" i="0" u="none" strike="noStrike" baseline="0" dirty="0" smtClean="0"/>
              <a:t> 1389</a:t>
            </a:r>
            <a:endParaRPr lang="cs-CZ" sz="24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c:rich>
      </c:tx>
      <c:layout>
        <c:manualLayout>
          <c:xMode val="edge"/>
          <c:yMode val="edge"/>
          <c:x val="0.33118375736029337"/>
          <c:y val="1.82300488622727E-2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0.15035579380068881"/>
          <c:y val="0.12583040025723033"/>
          <c:w val="0.49912259748916793"/>
          <c:h val="0.85984633169310765"/>
        </c:manualLayout>
      </c:layout>
      <c:pieChart>
        <c:varyColors val="1"/>
        <c:ser>
          <c:idx val="0"/>
          <c:order val="0"/>
          <c:dPt>
            <c:idx val="0"/>
            <c:bubble3D val="0"/>
            <c:spPr>
              <a:solidFill>
                <a:srgbClr val="7030A0"/>
              </a:solidFill>
            </c:spPr>
          </c:dPt>
          <c:dPt>
            <c:idx val="1"/>
            <c:bubble3D val="0"/>
            <c:spPr>
              <a:solidFill>
                <a:schemeClr val="tx1">
                  <a:lumMod val="50000"/>
                </a:schemeClr>
              </a:solidFill>
            </c:spPr>
          </c:dPt>
          <c:dPt>
            <c:idx val="2"/>
            <c:bubble3D val="0"/>
            <c:spPr>
              <a:solidFill>
                <a:srgbClr val="FFC000"/>
              </a:solidFill>
            </c:spPr>
          </c:dPt>
          <c:dPt>
            <c:idx val="3"/>
            <c:bubble3D val="0"/>
            <c:spPr>
              <a:solidFill>
                <a:srgbClr val="FF0000"/>
              </a:solidFill>
            </c:spPr>
          </c:dPt>
          <c:dLbls>
            <c:dLbl>
              <c:idx val="0"/>
              <c:layout>
                <c:manualLayout>
                  <c:x val="-0.11000130856021725"/>
                  <c:y val="-1.4377096934098131E-2"/>
                </c:manualLayout>
              </c:layout>
              <c:showLegendKey val="0"/>
              <c:showVal val="1"/>
              <c:showCatName val="0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0.106901567065286"/>
                  <c:y val="-9.6669260022699058E-2"/>
                </c:manualLayout>
              </c:layout>
              <c:showLegendKey val="0"/>
              <c:showVal val="1"/>
              <c:showCatName val="0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6.7720783028689821E-2"/>
                  <c:y val="0.1712059966812699"/>
                </c:manualLayout>
              </c:layout>
              <c:showLegendKey val="0"/>
              <c:showVal val="1"/>
              <c:showCatName val="0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0.20777760804355069"/>
                  <c:y val="2.2867227826805937E-2"/>
                </c:manualLayout>
              </c:layout>
              <c:showLegendKey val="0"/>
              <c:showVal val="1"/>
              <c:showCatName val="0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800" b="1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1"/>
            <c:showBubbleSize val="0"/>
            <c:separator>
</c:separator>
            <c:showLeaderLines val="1"/>
            <c:leaderLines>
              <c:spPr>
                <a:ln w="12700">
                  <a:solidFill>
                    <a:schemeClr val="bg1"/>
                  </a:solidFill>
                </a:ln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Kulda!$I$20:$I$23</c:f>
              <c:strCache>
                <c:ptCount val="4"/>
                <c:pt idx="0">
                  <c:v>Potraviny</c:v>
                </c:pt>
                <c:pt idx="1">
                  <c:v>Kouření</c:v>
                </c:pt>
                <c:pt idx="2">
                  <c:v>Oheň</c:v>
                </c:pt>
                <c:pt idx="3">
                  <c:v>Sváření</c:v>
                </c:pt>
              </c:strCache>
            </c:strRef>
          </c:cat>
          <c:val>
            <c:numRef>
              <c:f>Kulda!$K$20:$K$23</c:f>
              <c:numCache>
                <c:formatCode>0</c:formatCode>
                <c:ptCount val="4"/>
                <c:pt idx="0">
                  <c:v>733.86666666666656</c:v>
                </c:pt>
                <c:pt idx="1">
                  <c:v>414.43809523809517</c:v>
                </c:pt>
                <c:pt idx="2">
                  <c:v>227.69523809523812</c:v>
                </c:pt>
                <c:pt idx="3" formatCode="General">
                  <c:v>13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</c:plotArea>
    <c:legend>
      <c:legendPos val="r"/>
      <c:layout>
        <c:manualLayout>
          <c:xMode val="edge"/>
          <c:yMode val="edge"/>
          <c:x val="0.70975890994929558"/>
          <c:y val="0.12240568700967866"/>
          <c:w val="0.26842220852894932"/>
          <c:h val="0.79073722126207457"/>
        </c:manualLayout>
      </c:layout>
      <c:overlay val="0"/>
      <c:txPr>
        <a:bodyPr/>
        <a:lstStyle/>
        <a:p>
          <a:pPr>
            <a:defRPr sz="1800" b="1">
              <a:solidFill>
                <a:schemeClr val="bg1"/>
              </a:solidFill>
              <a:latin typeface="Arial" pitchFamily="34" charset="0"/>
              <a:cs typeface="Arial" pitchFamily="34" charset="0"/>
            </a:defRPr>
          </a:pPr>
          <a:endParaRPr lang="cs-CZ"/>
        </a:p>
      </c:txPr>
    </c:legend>
    <c:plotVisOnly val="1"/>
    <c:dispBlanksAs val="gap"/>
    <c:showDLblsOverMax val="0"/>
  </c:chart>
  <c:spPr>
    <a:solidFill>
      <a:srgbClr val="4F81BD">
        <a:lumMod val="40000"/>
        <a:lumOff val="60000"/>
      </a:srgbClr>
    </a:solidFill>
  </c:sp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240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pPr>
            <a:r>
              <a:rPr lang="cs-CZ" sz="24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2. Technická </a:t>
            </a:r>
            <a:r>
              <a:rPr lang="cs-CZ" sz="2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závada </a:t>
            </a:r>
            <a:r>
              <a:rPr lang="el-GR" sz="2400" b="1" i="0" u="none" strike="noStrike" baseline="0" dirty="0" smtClean="0"/>
              <a:t>Σ</a:t>
            </a:r>
            <a:r>
              <a:rPr lang="cs-CZ" sz="2400" b="1" i="0" u="none" strike="noStrike" baseline="0" dirty="0" smtClean="0"/>
              <a:t> 336</a:t>
            </a:r>
            <a:endParaRPr lang="cs-CZ" sz="24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0.10066631485390512"/>
          <c:y val="0.13516365413259171"/>
          <c:w val="0.48975822130874364"/>
          <c:h val="0.83009868018431132"/>
        </c:manualLayout>
      </c:layout>
      <c:pieChart>
        <c:varyColors val="1"/>
        <c:ser>
          <c:idx val="0"/>
          <c:order val="0"/>
          <c:dLbls>
            <c:dLbl>
              <c:idx val="1"/>
              <c:layout>
                <c:manualLayout>
                  <c:x val="1.1721197644706157E-2"/>
                  <c:y val="0.17976298302071894"/>
                </c:manualLayout>
              </c:layout>
              <c:showLegendKey val="0"/>
              <c:showVal val="1"/>
              <c:showCatName val="0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800" b="1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1"/>
            <c:showBubbleSize val="0"/>
            <c:separator>
</c:separator>
            <c:showLeaderLines val="0"/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Kulda!$P$20:$P$21</c:f>
              <c:strCache>
                <c:ptCount val="2"/>
                <c:pt idx="0">
                  <c:v>Elektro</c:v>
                </c:pt>
                <c:pt idx="1">
                  <c:v>Samovznícení</c:v>
                </c:pt>
              </c:strCache>
            </c:strRef>
          </c:cat>
          <c:val>
            <c:numRef>
              <c:f>Kulda!$Q$20:$Q$21</c:f>
              <c:numCache>
                <c:formatCode>0</c:formatCode>
                <c:ptCount val="2"/>
                <c:pt idx="0">
                  <c:v>330</c:v>
                </c:pt>
                <c:pt idx="1">
                  <c:v>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0"/>
        </c:dLbls>
        <c:firstSliceAng val="0"/>
      </c:pieChart>
    </c:plotArea>
    <c:legend>
      <c:legendPos val="r"/>
      <c:layout>
        <c:manualLayout>
          <c:xMode val="edge"/>
          <c:yMode val="edge"/>
          <c:x val="0.6884490612154206"/>
          <c:y val="0.37259113444152769"/>
          <c:w val="0.29488417953560753"/>
          <c:h val="0.42423884514435722"/>
        </c:manualLayout>
      </c:layout>
      <c:overlay val="0"/>
      <c:txPr>
        <a:bodyPr/>
        <a:lstStyle/>
        <a:p>
          <a:pPr>
            <a:defRPr sz="1800" b="1">
              <a:solidFill>
                <a:schemeClr val="bg1"/>
              </a:solidFill>
              <a:latin typeface="Arial" pitchFamily="34" charset="0"/>
              <a:cs typeface="Arial" pitchFamily="34" charset="0"/>
            </a:defRPr>
          </a:pPr>
          <a:endParaRPr lang="cs-CZ"/>
        </a:p>
      </c:txPr>
    </c:legend>
    <c:plotVisOnly val="1"/>
    <c:dispBlanksAs val="gap"/>
    <c:showDLblsOverMax val="0"/>
  </c:chart>
  <c:spPr>
    <a:solidFill>
      <a:srgbClr val="4F81BD">
        <a:lumMod val="40000"/>
        <a:lumOff val="60000"/>
      </a:srgbClr>
    </a:solidFill>
  </c:sp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>
                <a:solidFill>
                  <a:schemeClr val="bg1"/>
                </a:solidFill>
              </a:defRPr>
            </a:pPr>
            <a:r>
              <a:rPr lang="cs-CZ" sz="24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3. </a:t>
            </a:r>
            <a:r>
              <a:rPr lang="cs-CZ" sz="2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Ostatní </a:t>
            </a:r>
            <a:r>
              <a:rPr lang="el-GR" sz="2400" b="1" i="0" u="none" strike="noStrike" baseline="0" dirty="0" smtClean="0">
                <a:latin typeface="Arial" pitchFamily="34" charset="0"/>
                <a:cs typeface="Arial" pitchFamily="34" charset="0"/>
              </a:rPr>
              <a:t>Σ</a:t>
            </a:r>
            <a:r>
              <a:rPr lang="cs-CZ" sz="2400" b="1" i="0" u="none" strike="noStrike" baseline="0" dirty="0" smtClean="0">
                <a:latin typeface="Arial" pitchFamily="34" charset="0"/>
                <a:cs typeface="Arial" pitchFamily="34" charset="0"/>
              </a:rPr>
              <a:t> 111</a:t>
            </a:r>
            <a:endParaRPr lang="cs-CZ" sz="24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8.0695187495553544E-2"/>
          <c:y val="0.12686407163336627"/>
          <c:w val="0.48105293856238196"/>
          <c:h val="0.84395252379365249"/>
        </c:manualLayout>
      </c:layout>
      <c:pieChart>
        <c:varyColors val="1"/>
        <c:ser>
          <c:idx val="0"/>
          <c:order val="0"/>
          <c:dLbls>
            <c:dLbl>
              <c:idx val="3"/>
              <c:layout>
                <c:manualLayout>
                  <c:x val="-0.20643636818131336"/>
                  <c:y val="-8.0283477274454892E-3"/>
                </c:manualLayout>
              </c:layout>
              <c:showLegendKey val="0"/>
              <c:showVal val="1"/>
              <c:showCatName val="0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-8.4151344295078423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800" b="1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1"/>
            <c:showBubbleSize val="0"/>
            <c:separator>
</c:separator>
            <c:showLeaderLines val="1"/>
            <c:leaderLines>
              <c:spPr>
                <a:ln>
                  <a:solidFill>
                    <a:schemeClr val="bg1"/>
                  </a:solidFill>
                </a:ln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Kulda!$Y$20:$Y$24</c:f>
              <c:strCache>
                <c:ptCount val="5"/>
                <c:pt idx="0">
                  <c:v>Úmysl</c:v>
                </c:pt>
                <c:pt idx="1">
                  <c:v>Děti</c:v>
                </c:pt>
                <c:pt idx="2">
                  <c:v>Psychika</c:v>
                </c:pt>
                <c:pt idx="3">
                  <c:v>Voda v rozvaděči</c:v>
                </c:pt>
                <c:pt idx="4">
                  <c:v>Had v rozvaděči</c:v>
                </c:pt>
              </c:strCache>
            </c:strRef>
          </c:cat>
          <c:val>
            <c:numRef>
              <c:f>Kulda!$Z$20:$Z$24</c:f>
              <c:numCache>
                <c:formatCode>General</c:formatCode>
                <c:ptCount val="5"/>
                <c:pt idx="0">
                  <c:v>79</c:v>
                </c:pt>
                <c:pt idx="1">
                  <c:v>16</c:v>
                </c:pt>
                <c:pt idx="2">
                  <c:v>13</c:v>
                </c:pt>
                <c:pt idx="3">
                  <c:v>2</c:v>
                </c:pt>
                <c:pt idx="4">
                  <c:v>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</c:plotArea>
    <c:legend>
      <c:legendPos val="r"/>
      <c:layout/>
      <c:overlay val="1"/>
      <c:txPr>
        <a:bodyPr/>
        <a:lstStyle/>
        <a:p>
          <a:pPr>
            <a:defRPr sz="1800" b="1">
              <a:solidFill>
                <a:schemeClr val="bg1"/>
              </a:solidFill>
              <a:latin typeface="Arial" pitchFamily="34" charset="0"/>
              <a:cs typeface="Arial" pitchFamily="34" charset="0"/>
            </a:defRPr>
          </a:pPr>
          <a:endParaRPr lang="cs-CZ"/>
        </a:p>
      </c:txPr>
    </c:legend>
    <c:plotVisOnly val="1"/>
    <c:dispBlanksAs val="gap"/>
    <c:showDLblsOverMax val="0"/>
  </c:chart>
  <c:spPr>
    <a:solidFill>
      <a:srgbClr val="4F81BD">
        <a:lumMod val="40000"/>
        <a:lumOff val="60000"/>
      </a:srgbClr>
    </a:solidFill>
  </c:sp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AD417EC-A80F-4C88-BB9E-897117A9A9AE}" type="doc">
      <dgm:prSet loTypeId="urn:microsoft.com/office/officeart/2005/8/layout/radial6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90E93734-345B-498D-8C4C-37E2E5062836}">
      <dgm:prSet phldrT="[Text]"/>
      <dgm:spPr/>
      <dgm:t>
        <a:bodyPr/>
        <a:lstStyle/>
        <a:p>
          <a:r>
            <a:rPr lang="cs-CZ" u="none" dirty="0" smtClean="0">
              <a:solidFill>
                <a:srgbClr val="FFC000"/>
              </a:solidFill>
              <a:latin typeface="Arial" pitchFamily="34" charset="0"/>
              <a:cs typeface="Arial" pitchFamily="34" charset="0"/>
            </a:rPr>
            <a:t>ZPP</a:t>
          </a:r>
          <a:endParaRPr lang="cs-CZ" u="none" dirty="0">
            <a:solidFill>
              <a:srgbClr val="FFFF00"/>
            </a:solidFill>
            <a:latin typeface="Arial" pitchFamily="34" charset="0"/>
            <a:cs typeface="Arial" pitchFamily="34" charset="0"/>
          </a:endParaRPr>
        </a:p>
      </dgm:t>
    </dgm:pt>
    <dgm:pt modelId="{1707FFA4-66B3-4424-91B7-F32B6B332CF2}" type="parTrans" cxnId="{10D0AF23-60D9-43F0-B3AC-437687027285}">
      <dgm:prSet/>
      <dgm:spPr/>
      <dgm:t>
        <a:bodyPr/>
        <a:lstStyle/>
        <a:p>
          <a:endParaRPr lang="cs-CZ"/>
        </a:p>
      </dgm:t>
    </dgm:pt>
    <dgm:pt modelId="{4EB8B894-8202-4559-BAE0-C504860445A3}" type="sibTrans" cxnId="{10D0AF23-60D9-43F0-B3AC-437687027285}">
      <dgm:prSet/>
      <dgm:spPr/>
      <dgm:t>
        <a:bodyPr/>
        <a:lstStyle/>
        <a:p>
          <a:endParaRPr lang="cs-CZ"/>
        </a:p>
      </dgm:t>
    </dgm:pt>
    <dgm:pt modelId="{70674E98-5A99-4D08-832F-7E1F4F73D44F}">
      <dgm:prSet phldrT="[Text]"/>
      <dgm:spPr/>
      <dgm:t>
        <a:bodyPr/>
        <a:lstStyle/>
        <a:p>
          <a:endParaRPr lang="cs-CZ" dirty="0"/>
        </a:p>
      </dgm:t>
    </dgm:pt>
    <dgm:pt modelId="{5DDF1E3A-DF55-46B0-8143-1C1EE67B86CF}" type="parTrans" cxnId="{206AC1DD-805E-4C58-BE80-95B4F4DE3739}">
      <dgm:prSet/>
      <dgm:spPr/>
      <dgm:t>
        <a:bodyPr/>
        <a:lstStyle/>
        <a:p>
          <a:endParaRPr lang="cs-CZ"/>
        </a:p>
      </dgm:t>
    </dgm:pt>
    <dgm:pt modelId="{DA5ED5AB-ABC2-46F2-97F5-D862F21BE5E3}" type="sibTrans" cxnId="{206AC1DD-805E-4C58-BE80-95B4F4DE3739}">
      <dgm:prSet/>
      <dgm:spPr/>
      <dgm:t>
        <a:bodyPr/>
        <a:lstStyle/>
        <a:p>
          <a:endParaRPr lang="cs-CZ"/>
        </a:p>
      </dgm:t>
    </dgm:pt>
    <dgm:pt modelId="{B154FE6E-C579-4765-953B-DDD27FC2C979}">
      <dgm:prSet phldrT="[Text]"/>
      <dgm:spPr/>
      <dgm:t>
        <a:bodyPr/>
        <a:lstStyle/>
        <a:p>
          <a:r>
            <a:rPr lang="cs-CZ" dirty="0" smtClean="0"/>
            <a:t>Uživatel</a:t>
          </a:r>
          <a:endParaRPr lang="cs-CZ" dirty="0"/>
        </a:p>
      </dgm:t>
    </dgm:pt>
    <dgm:pt modelId="{EBDA41BF-71B1-4CD6-8FA0-D62ED8A33F15}" type="parTrans" cxnId="{C5189048-9F0B-48B6-8A63-628944B9CB03}">
      <dgm:prSet/>
      <dgm:spPr/>
      <dgm:t>
        <a:bodyPr/>
        <a:lstStyle/>
        <a:p>
          <a:endParaRPr lang="cs-CZ"/>
        </a:p>
      </dgm:t>
    </dgm:pt>
    <dgm:pt modelId="{48C1E153-E637-456C-9B28-DAC164FAE3F4}" type="sibTrans" cxnId="{C5189048-9F0B-48B6-8A63-628944B9CB03}">
      <dgm:prSet/>
      <dgm:spPr/>
      <dgm:t>
        <a:bodyPr/>
        <a:lstStyle/>
        <a:p>
          <a:endParaRPr lang="cs-CZ"/>
        </a:p>
      </dgm:t>
    </dgm:pt>
    <dgm:pt modelId="{463D9ED7-E0FF-4059-98D5-2755463C25CD}">
      <dgm:prSet phldrT="[Text]"/>
      <dgm:spPr/>
      <dgm:t>
        <a:bodyPr/>
        <a:lstStyle/>
        <a:p>
          <a:r>
            <a:rPr lang="cs-CZ" dirty="0" smtClean="0"/>
            <a:t>Policie</a:t>
          </a:r>
          <a:endParaRPr lang="cs-CZ" dirty="0"/>
        </a:p>
      </dgm:t>
    </dgm:pt>
    <dgm:pt modelId="{F74AFBF8-F79F-4DD6-91C1-3BFDEAF4747E}" type="parTrans" cxnId="{78B37D2E-61ED-43C6-BF20-2D5172FD6308}">
      <dgm:prSet/>
      <dgm:spPr/>
      <dgm:t>
        <a:bodyPr/>
        <a:lstStyle/>
        <a:p>
          <a:endParaRPr lang="cs-CZ"/>
        </a:p>
      </dgm:t>
    </dgm:pt>
    <dgm:pt modelId="{05CAAC98-5203-4996-BED6-81E8618B023A}" type="sibTrans" cxnId="{78B37D2E-61ED-43C6-BF20-2D5172FD6308}">
      <dgm:prSet/>
      <dgm:spPr/>
      <dgm:t>
        <a:bodyPr/>
        <a:lstStyle/>
        <a:p>
          <a:endParaRPr lang="cs-CZ"/>
        </a:p>
      </dgm:t>
    </dgm:pt>
    <dgm:pt modelId="{4867B865-A579-46A2-AAF9-6865CAA26A54}">
      <dgm:prSet phldrT="[Text]"/>
      <dgm:spPr/>
      <dgm:t>
        <a:bodyPr/>
        <a:lstStyle/>
        <a:p>
          <a:r>
            <a:rPr lang="cs-CZ" dirty="0" smtClean="0"/>
            <a:t>Pojišťovna</a:t>
          </a:r>
          <a:endParaRPr lang="cs-CZ" dirty="0"/>
        </a:p>
      </dgm:t>
    </dgm:pt>
    <dgm:pt modelId="{67A5656E-675F-4458-A1FA-F231CA3DF72E}" type="parTrans" cxnId="{E283A873-F18D-4362-946E-1DA331E461C1}">
      <dgm:prSet/>
      <dgm:spPr/>
      <dgm:t>
        <a:bodyPr/>
        <a:lstStyle/>
        <a:p>
          <a:endParaRPr lang="cs-CZ"/>
        </a:p>
      </dgm:t>
    </dgm:pt>
    <dgm:pt modelId="{67DE146F-4FBF-4ECE-8CD0-49F852D2839F}" type="sibTrans" cxnId="{E283A873-F18D-4362-946E-1DA331E461C1}">
      <dgm:prSet/>
      <dgm:spPr/>
      <dgm:t>
        <a:bodyPr/>
        <a:lstStyle/>
        <a:p>
          <a:endParaRPr lang="cs-CZ"/>
        </a:p>
      </dgm:t>
    </dgm:pt>
    <dgm:pt modelId="{15F7F039-D899-4714-BF56-F9C69A78DEC2}">
      <dgm:prSet/>
      <dgm:spPr/>
      <dgm:t>
        <a:bodyPr/>
        <a:lstStyle/>
        <a:p>
          <a:r>
            <a:rPr lang="cs-CZ" dirty="0" smtClean="0">
              <a:latin typeface="Arial" pitchFamily="34" charset="0"/>
              <a:cs typeface="Arial" pitchFamily="34" charset="0"/>
            </a:rPr>
            <a:t>Prevence</a:t>
          </a:r>
          <a:endParaRPr lang="cs-CZ" dirty="0">
            <a:latin typeface="Arial" pitchFamily="34" charset="0"/>
            <a:cs typeface="Arial" pitchFamily="34" charset="0"/>
          </a:endParaRPr>
        </a:p>
      </dgm:t>
    </dgm:pt>
    <dgm:pt modelId="{092177F0-2E74-4E43-9AAB-E9C1A4F9EE8C}" type="parTrans" cxnId="{A572167F-B8BD-4861-A330-B54509A75A85}">
      <dgm:prSet/>
      <dgm:spPr/>
      <dgm:t>
        <a:bodyPr/>
        <a:lstStyle/>
        <a:p>
          <a:endParaRPr lang="cs-CZ"/>
        </a:p>
      </dgm:t>
    </dgm:pt>
    <dgm:pt modelId="{83880B3E-5A70-4788-B567-D03F9E47F6D1}" type="sibTrans" cxnId="{A572167F-B8BD-4861-A330-B54509A75A85}">
      <dgm:prSet/>
      <dgm:spPr/>
      <dgm:t>
        <a:bodyPr/>
        <a:lstStyle/>
        <a:p>
          <a:endParaRPr lang="cs-CZ"/>
        </a:p>
      </dgm:t>
    </dgm:pt>
    <dgm:pt modelId="{CB7BC7F3-C825-4C54-9F6D-21EE43A142CB}">
      <dgm:prSet/>
      <dgm:spPr/>
      <dgm:t>
        <a:bodyPr/>
        <a:lstStyle/>
        <a:p>
          <a:r>
            <a:rPr lang="cs-CZ" dirty="0" smtClean="0">
              <a:latin typeface="Arial" pitchFamily="34" charset="0"/>
              <a:cs typeface="Arial" pitchFamily="34" charset="0"/>
            </a:rPr>
            <a:t>Kontrola</a:t>
          </a:r>
          <a:endParaRPr lang="cs-CZ" dirty="0">
            <a:latin typeface="Arial" pitchFamily="34" charset="0"/>
            <a:cs typeface="Arial" pitchFamily="34" charset="0"/>
          </a:endParaRPr>
        </a:p>
      </dgm:t>
    </dgm:pt>
    <dgm:pt modelId="{9292F135-1C32-4329-908E-3C2751024E4E}" type="parTrans" cxnId="{286FCC9E-72F7-4E10-8FE3-1F56E72FC7A6}">
      <dgm:prSet/>
      <dgm:spPr/>
      <dgm:t>
        <a:bodyPr/>
        <a:lstStyle/>
        <a:p>
          <a:endParaRPr lang="cs-CZ"/>
        </a:p>
      </dgm:t>
    </dgm:pt>
    <dgm:pt modelId="{74D81EA2-7001-4B90-AEA5-A99F1CCEC766}" type="sibTrans" cxnId="{286FCC9E-72F7-4E10-8FE3-1F56E72FC7A6}">
      <dgm:prSet/>
      <dgm:spPr/>
      <dgm:t>
        <a:bodyPr/>
        <a:lstStyle/>
        <a:p>
          <a:endParaRPr lang="cs-CZ"/>
        </a:p>
      </dgm:t>
    </dgm:pt>
    <dgm:pt modelId="{5B42FDE1-DBB5-4C83-859D-0B14870DCBD4}" type="pres">
      <dgm:prSet presAssocID="{6AD417EC-A80F-4C88-BB9E-897117A9A9AE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B715CB1-117A-4D85-894C-5E0935883788}" type="pres">
      <dgm:prSet presAssocID="{90E93734-345B-498D-8C4C-37E2E5062836}" presName="centerShape" presStyleLbl="node0" presStyleIdx="0" presStyleCnt="1"/>
      <dgm:spPr/>
      <dgm:t>
        <a:bodyPr/>
        <a:lstStyle/>
        <a:p>
          <a:endParaRPr lang="cs-CZ"/>
        </a:p>
      </dgm:t>
    </dgm:pt>
    <dgm:pt modelId="{9FE037D5-5F9B-4897-8390-BDD09838E4AD}" type="pres">
      <dgm:prSet presAssocID="{70674E98-5A99-4D08-832F-7E1F4F73D44F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EEAADBE-43E3-4DF3-B456-3B415AD89FEC}" type="pres">
      <dgm:prSet presAssocID="{70674E98-5A99-4D08-832F-7E1F4F73D44F}" presName="dummy" presStyleCnt="0"/>
      <dgm:spPr/>
    </dgm:pt>
    <dgm:pt modelId="{0ABB8FAC-F432-4831-8C92-3EFCF876CFF9}" type="pres">
      <dgm:prSet presAssocID="{DA5ED5AB-ABC2-46F2-97F5-D862F21BE5E3}" presName="sibTrans" presStyleLbl="sibTrans2D1" presStyleIdx="0" presStyleCnt="5"/>
      <dgm:spPr/>
      <dgm:t>
        <a:bodyPr/>
        <a:lstStyle/>
        <a:p>
          <a:endParaRPr lang="cs-CZ"/>
        </a:p>
      </dgm:t>
    </dgm:pt>
    <dgm:pt modelId="{DE6B40F1-CBFE-4516-8C96-57AF9DB780B0}" type="pres">
      <dgm:prSet presAssocID="{B154FE6E-C579-4765-953B-DDD27FC2C979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1289633-1CB2-4649-A07E-52B470C8F3BD}" type="pres">
      <dgm:prSet presAssocID="{B154FE6E-C579-4765-953B-DDD27FC2C979}" presName="dummy" presStyleCnt="0"/>
      <dgm:spPr/>
    </dgm:pt>
    <dgm:pt modelId="{83FAD518-B2D3-4307-8FF6-2666161E53CE}" type="pres">
      <dgm:prSet presAssocID="{48C1E153-E637-456C-9B28-DAC164FAE3F4}" presName="sibTrans" presStyleLbl="sibTrans2D1" presStyleIdx="1" presStyleCnt="5"/>
      <dgm:spPr/>
      <dgm:t>
        <a:bodyPr/>
        <a:lstStyle/>
        <a:p>
          <a:endParaRPr lang="cs-CZ"/>
        </a:p>
      </dgm:t>
    </dgm:pt>
    <dgm:pt modelId="{F34243A3-873D-463C-B575-99DCF55738D4}" type="pres">
      <dgm:prSet presAssocID="{463D9ED7-E0FF-4059-98D5-2755463C25CD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FBA6C8E-957A-4FE0-9E8F-5486DB9283D9}" type="pres">
      <dgm:prSet presAssocID="{463D9ED7-E0FF-4059-98D5-2755463C25CD}" presName="dummy" presStyleCnt="0"/>
      <dgm:spPr/>
    </dgm:pt>
    <dgm:pt modelId="{A51002BE-5B70-4370-BFA4-217BA40848CC}" type="pres">
      <dgm:prSet presAssocID="{05CAAC98-5203-4996-BED6-81E8618B023A}" presName="sibTrans" presStyleLbl="sibTrans2D1" presStyleIdx="2" presStyleCnt="5"/>
      <dgm:spPr/>
      <dgm:t>
        <a:bodyPr/>
        <a:lstStyle/>
        <a:p>
          <a:endParaRPr lang="cs-CZ"/>
        </a:p>
      </dgm:t>
    </dgm:pt>
    <dgm:pt modelId="{08C11686-0664-4810-BE66-3DDB4AA3FB3B}" type="pres">
      <dgm:prSet presAssocID="{4867B865-A579-46A2-AAF9-6865CAA26A54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DDE873D-84D2-4D39-AFBF-3CAB74A657C8}" type="pres">
      <dgm:prSet presAssocID="{4867B865-A579-46A2-AAF9-6865CAA26A54}" presName="dummy" presStyleCnt="0"/>
      <dgm:spPr/>
    </dgm:pt>
    <dgm:pt modelId="{8D292BB4-A72D-4009-84BA-2BB0410B3269}" type="pres">
      <dgm:prSet presAssocID="{67DE146F-4FBF-4ECE-8CD0-49F852D2839F}" presName="sibTrans" presStyleLbl="sibTrans2D1" presStyleIdx="3" presStyleCnt="5"/>
      <dgm:spPr/>
      <dgm:t>
        <a:bodyPr/>
        <a:lstStyle/>
        <a:p>
          <a:endParaRPr lang="cs-CZ"/>
        </a:p>
      </dgm:t>
    </dgm:pt>
    <dgm:pt modelId="{800F2543-03C0-41F7-A9FD-78567C476922}" type="pres">
      <dgm:prSet presAssocID="{15F7F039-D899-4714-BF56-F9C69A78DEC2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94BB557-D993-4E0F-A2C0-32285AD9E070}" type="pres">
      <dgm:prSet presAssocID="{15F7F039-D899-4714-BF56-F9C69A78DEC2}" presName="dummy" presStyleCnt="0"/>
      <dgm:spPr/>
    </dgm:pt>
    <dgm:pt modelId="{D09A1C93-9C20-4D33-B6F6-FAF9538A090D}" type="pres">
      <dgm:prSet presAssocID="{83880B3E-5A70-4788-B567-D03F9E47F6D1}" presName="sibTrans" presStyleLbl="sibTrans2D1" presStyleIdx="4" presStyleCnt="5"/>
      <dgm:spPr/>
      <dgm:t>
        <a:bodyPr/>
        <a:lstStyle/>
        <a:p>
          <a:endParaRPr lang="cs-CZ"/>
        </a:p>
      </dgm:t>
    </dgm:pt>
  </dgm:ptLst>
  <dgm:cxnLst>
    <dgm:cxn modelId="{88350ED8-EB1C-444B-928B-51A74FE741EB}" type="presOf" srcId="{67DE146F-4FBF-4ECE-8CD0-49F852D2839F}" destId="{8D292BB4-A72D-4009-84BA-2BB0410B3269}" srcOrd="0" destOrd="0" presId="urn:microsoft.com/office/officeart/2005/8/layout/radial6"/>
    <dgm:cxn modelId="{E283A873-F18D-4362-946E-1DA331E461C1}" srcId="{90E93734-345B-498D-8C4C-37E2E5062836}" destId="{4867B865-A579-46A2-AAF9-6865CAA26A54}" srcOrd="3" destOrd="0" parTransId="{67A5656E-675F-4458-A1FA-F231CA3DF72E}" sibTransId="{67DE146F-4FBF-4ECE-8CD0-49F852D2839F}"/>
    <dgm:cxn modelId="{10D0AF23-60D9-43F0-B3AC-437687027285}" srcId="{6AD417EC-A80F-4C88-BB9E-897117A9A9AE}" destId="{90E93734-345B-498D-8C4C-37E2E5062836}" srcOrd="0" destOrd="0" parTransId="{1707FFA4-66B3-4424-91B7-F32B6B332CF2}" sibTransId="{4EB8B894-8202-4559-BAE0-C504860445A3}"/>
    <dgm:cxn modelId="{18B0F61A-5649-45E8-AE6A-031B8A6C95AF}" type="presOf" srcId="{05CAAC98-5203-4996-BED6-81E8618B023A}" destId="{A51002BE-5B70-4370-BFA4-217BA40848CC}" srcOrd="0" destOrd="0" presId="urn:microsoft.com/office/officeart/2005/8/layout/radial6"/>
    <dgm:cxn modelId="{286FCC9E-72F7-4E10-8FE3-1F56E72FC7A6}" srcId="{15F7F039-D899-4714-BF56-F9C69A78DEC2}" destId="{CB7BC7F3-C825-4C54-9F6D-21EE43A142CB}" srcOrd="0" destOrd="0" parTransId="{9292F135-1C32-4329-908E-3C2751024E4E}" sibTransId="{74D81EA2-7001-4B90-AEA5-A99F1CCEC766}"/>
    <dgm:cxn modelId="{206AC1DD-805E-4C58-BE80-95B4F4DE3739}" srcId="{90E93734-345B-498D-8C4C-37E2E5062836}" destId="{70674E98-5A99-4D08-832F-7E1F4F73D44F}" srcOrd="0" destOrd="0" parTransId="{5DDF1E3A-DF55-46B0-8143-1C1EE67B86CF}" sibTransId="{DA5ED5AB-ABC2-46F2-97F5-D862F21BE5E3}"/>
    <dgm:cxn modelId="{5A3D4BC8-6724-4E00-90BB-735016525D00}" type="presOf" srcId="{70674E98-5A99-4D08-832F-7E1F4F73D44F}" destId="{9FE037D5-5F9B-4897-8390-BDD09838E4AD}" srcOrd="0" destOrd="0" presId="urn:microsoft.com/office/officeart/2005/8/layout/radial6"/>
    <dgm:cxn modelId="{B2DEC9A9-D723-40E8-BE46-702F7980D038}" type="presOf" srcId="{463D9ED7-E0FF-4059-98D5-2755463C25CD}" destId="{F34243A3-873D-463C-B575-99DCF55738D4}" srcOrd="0" destOrd="0" presId="urn:microsoft.com/office/officeart/2005/8/layout/radial6"/>
    <dgm:cxn modelId="{67AC8FD5-ED32-4438-867D-6D7688F9AF23}" type="presOf" srcId="{6AD417EC-A80F-4C88-BB9E-897117A9A9AE}" destId="{5B42FDE1-DBB5-4C83-859D-0B14870DCBD4}" srcOrd="0" destOrd="0" presId="urn:microsoft.com/office/officeart/2005/8/layout/radial6"/>
    <dgm:cxn modelId="{48388142-4416-4A8F-9B0C-153D84B92126}" type="presOf" srcId="{B154FE6E-C579-4765-953B-DDD27FC2C979}" destId="{DE6B40F1-CBFE-4516-8C96-57AF9DB780B0}" srcOrd="0" destOrd="0" presId="urn:microsoft.com/office/officeart/2005/8/layout/radial6"/>
    <dgm:cxn modelId="{7876E53E-65DF-4A5D-B839-790FB66CEB16}" type="presOf" srcId="{83880B3E-5A70-4788-B567-D03F9E47F6D1}" destId="{D09A1C93-9C20-4D33-B6F6-FAF9538A090D}" srcOrd="0" destOrd="0" presId="urn:microsoft.com/office/officeart/2005/8/layout/radial6"/>
    <dgm:cxn modelId="{54A4E264-0EF5-4E96-9172-EBD37D8CB8BA}" type="presOf" srcId="{DA5ED5AB-ABC2-46F2-97F5-D862F21BE5E3}" destId="{0ABB8FAC-F432-4831-8C92-3EFCF876CFF9}" srcOrd="0" destOrd="0" presId="urn:microsoft.com/office/officeart/2005/8/layout/radial6"/>
    <dgm:cxn modelId="{8D36D4EF-B985-4587-A942-AC4D4A3C63EC}" type="presOf" srcId="{48C1E153-E637-456C-9B28-DAC164FAE3F4}" destId="{83FAD518-B2D3-4307-8FF6-2666161E53CE}" srcOrd="0" destOrd="0" presId="urn:microsoft.com/office/officeart/2005/8/layout/radial6"/>
    <dgm:cxn modelId="{C5189048-9F0B-48B6-8A63-628944B9CB03}" srcId="{90E93734-345B-498D-8C4C-37E2E5062836}" destId="{B154FE6E-C579-4765-953B-DDD27FC2C979}" srcOrd="1" destOrd="0" parTransId="{EBDA41BF-71B1-4CD6-8FA0-D62ED8A33F15}" sibTransId="{48C1E153-E637-456C-9B28-DAC164FAE3F4}"/>
    <dgm:cxn modelId="{78B37D2E-61ED-43C6-BF20-2D5172FD6308}" srcId="{90E93734-345B-498D-8C4C-37E2E5062836}" destId="{463D9ED7-E0FF-4059-98D5-2755463C25CD}" srcOrd="2" destOrd="0" parTransId="{F74AFBF8-F79F-4DD6-91C1-3BFDEAF4747E}" sibTransId="{05CAAC98-5203-4996-BED6-81E8618B023A}"/>
    <dgm:cxn modelId="{29E31FC4-BA77-43FB-B8FD-BB7C77A0CB56}" type="presOf" srcId="{4867B865-A579-46A2-AAF9-6865CAA26A54}" destId="{08C11686-0664-4810-BE66-3DDB4AA3FB3B}" srcOrd="0" destOrd="0" presId="urn:microsoft.com/office/officeart/2005/8/layout/radial6"/>
    <dgm:cxn modelId="{4344DBAF-4372-49C0-9D65-E14C92E3B600}" type="presOf" srcId="{CB7BC7F3-C825-4C54-9F6D-21EE43A142CB}" destId="{800F2543-03C0-41F7-A9FD-78567C476922}" srcOrd="0" destOrd="1" presId="urn:microsoft.com/office/officeart/2005/8/layout/radial6"/>
    <dgm:cxn modelId="{330FF7BE-2BED-4418-944C-AA8A86CA686F}" type="presOf" srcId="{90E93734-345B-498D-8C4C-37E2E5062836}" destId="{3B715CB1-117A-4D85-894C-5E0935883788}" srcOrd="0" destOrd="0" presId="urn:microsoft.com/office/officeart/2005/8/layout/radial6"/>
    <dgm:cxn modelId="{A572167F-B8BD-4861-A330-B54509A75A85}" srcId="{90E93734-345B-498D-8C4C-37E2E5062836}" destId="{15F7F039-D899-4714-BF56-F9C69A78DEC2}" srcOrd="4" destOrd="0" parTransId="{092177F0-2E74-4E43-9AAB-E9C1A4F9EE8C}" sibTransId="{83880B3E-5A70-4788-B567-D03F9E47F6D1}"/>
    <dgm:cxn modelId="{80BE0739-DD60-4DC7-BB6F-98634AAD25FA}" type="presOf" srcId="{15F7F039-D899-4714-BF56-F9C69A78DEC2}" destId="{800F2543-03C0-41F7-A9FD-78567C476922}" srcOrd="0" destOrd="0" presId="urn:microsoft.com/office/officeart/2005/8/layout/radial6"/>
    <dgm:cxn modelId="{886A675C-AD1C-4464-823E-17D00C59E4F4}" type="presParOf" srcId="{5B42FDE1-DBB5-4C83-859D-0B14870DCBD4}" destId="{3B715CB1-117A-4D85-894C-5E0935883788}" srcOrd="0" destOrd="0" presId="urn:microsoft.com/office/officeart/2005/8/layout/radial6"/>
    <dgm:cxn modelId="{1FE900B1-C9A6-4526-A27A-489D523D5222}" type="presParOf" srcId="{5B42FDE1-DBB5-4C83-859D-0B14870DCBD4}" destId="{9FE037D5-5F9B-4897-8390-BDD09838E4AD}" srcOrd="1" destOrd="0" presId="urn:microsoft.com/office/officeart/2005/8/layout/radial6"/>
    <dgm:cxn modelId="{610ADDC2-E4EF-499C-B487-12960FD85BA4}" type="presParOf" srcId="{5B42FDE1-DBB5-4C83-859D-0B14870DCBD4}" destId="{8EEAADBE-43E3-4DF3-B456-3B415AD89FEC}" srcOrd="2" destOrd="0" presId="urn:microsoft.com/office/officeart/2005/8/layout/radial6"/>
    <dgm:cxn modelId="{2131E9E7-FAB9-4B8F-B6A2-D29C9F009858}" type="presParOf" srcId="{5B42FDE1-DBB5-4C83-859D-0B14870DCBD4}" destId="{0ABB8FAC-F432-4831-8C92-3EFCF876CFF9}" srcOrd="3" destOrd="0" presId="urn:microsoft.com/office/officeart/2005/8/layout/radial6"/>
    <dgm:cxn modelId="{63C8A1AF-A12D-462C-8CF8-31A46ACF2967}" type="presParOf" srcId="{5B42FDE1-DBB5-4C83-859D-0B14870DCBD4}" destId="{DE6B40F1-CBFE-4516-8C96-57AF9DB780B0}" srcOrd="4" destOrd="0" presId="urn:microsoft.com/office/officeart/2005/8/layout/radial6"/>
    <dgm:cxn modelId="{678B1820-C2F9-49AC-BDE7-B4B8F9C17701}" type="presParOf" srcId="{5B42FDE1-DBB5-4C83-859D-0B14870DCBD4}" destId="{21289633-1CB2-4649-A07E-52B470C8F3BD}" srcOrd="5" destOrd="0" presId="urn:microsoft.com/office/officeart/2005/8/layout/radial6"/>
    <dgm:cxn modelId="{DC4E46C3-07EF-4628-9008-686D2ED4E8AF}" type="presParOf" srcId="{5B42FDE1-DBB5-4C83-859D-0B14870DCBD4}" destId="{83FAD518-B2D3-4307-8FF6-2666161E53CE}" srcOrd="6" destOrd="0" presId="urn:microsoft.com/office/officeart/2005/8/layout/radial6"/>
    <dgm:cxn modelId="{99E6A069-5B5D-4CE3-ACE5-78BA8B4E95F2}" type="presParOf" srcId="{5B42FDE1-DBB5-4C83-859D-0B14870DCBD4}" destId="{F34243A3-873D-463C-B575-99DCF55738D4}" srcOrd="7" destOrd="0" presId="urn:microsoft.com/office/officeart/2005/8/layout/radial6"/>
    <dgm:cxn modelId="{007787B0-83DB-452D-9277-B85EC2C3BF27}" type="presParOf" srcId="{5B42FDE1-DBB5-4C83-859D-0B14870DCBD4}" destId="{8FBA6C8E-957A-4FE0-9E8F-5486DB9283D9}" srcOrd="8" destOrd="0" presId="urn:microsoft.com/office/officeart/2005/8/layout/radial6"/>
    <dgm:cxn modelId="{89A36BF4-CFC8-4A63-AC72-5A662EC60388}" type="presParOf" srcId="{5B42FDE1-DBB5-4C83-859D-0B14870DCBD4}" destId="{A51002BE-5B70-4370-BFA4-217BA40848CC}" srcOrd="9" destOrd="0" presId="urn:microsoft.com/office/officeart/2005/8/layout/radial6"/>
    <dgm:cxn modelId="{8BF332B6-D263-4534-850F-78ACE7E39A48}" type="presParOf" srcId="{5B42FDE1-DBB5-4C83-859D-0B14870DCBD4}" destId="{08C11686-0664-4810-BE66-3DDB4AA3FB3B}" srcOrd="10" destOrd="0" presId="urn:microsoft.com/office/officeart/2005/8/layout/radial6"/>
    <dgm:cxn modelId="{68698CA9-420B-4E26-AFC1-D47A8054BF35}" type="presParOf" srcId="{5B42FDE1-DBB5-4C83-859D-0B14870DCBD4}" destId="{0DDE873D-84D2-4D39-AFBF-3CAB74A657C8}" srcOrd="11" destOrd="0" presId="urn:microsoft.com/office/officeart/2005/8/layout/radial6"/>
    <dgm:cxn modelId="{ED9CE846-6E15-41B7-83E3-204CEC9151A1}" type="presParOf" srcId="{5B42FDE1-DBB5-4C83-859D-0B14870DCBD4}" destId="{8D292BB4-A72D-4009-84BA-2BB0410B3269}" srcOrd="12" destOrd="0" presId="urn:microsoft.com/office/officeart/2005/8/layout/radial6"/>
    <dgm:cxn modelId="{AD56E16E-9320-4F53-B94D-7855A8C10DF3}" type="presParOf" srcId="{5B42FDE1-DBB5-4C83-859D-0B14870DCBD4}" destId="{800F2543-03C0-41F7-A9FD-78567C476922}" srcOrd="13" destOrd="0" presId="urn:microsoft.com/office/officeart/2005/8/layout/radial6"/>
    <dgm:cxn modelId="{16581473-DA7E-4429-BCFC-A9C06214B59E}" type="presParOf" srcId="{5B42FDE1-DBB5-4C83-859D-0B14870DCBD4}" destId="{794BB557-D993-4E0F-A2C0-32285AD9E070}" srcOrd="14" destOrd="0" presId="urn:microsoft.com/office/officeart/2005/8/layout/radial6"/>
    <dgm:cxn modelId="{1E54ABE2-5EFC-4F9F-8390-443BD60523CB}" type="presParOf" srcId="{5B42FDE1-DBB5-4C83-859D-0B14870DCBD4}" destId="{D09A1C93-9C20-4D33-B6F6-FAF9538A090D}" srcOrd="15" destOrd="0" presId="urn:microsoft.com/office/officeart/2005/8/layout/radial6"/>
  </dgm:cxnLst>
  <dgm:bg>
    <a:noFill/>
  </dgm:bg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09A1C93-9C20-4D33-B6F6-FAF9538A090D}">
      <dsp:nvSpPr>
        <dsp:cNvPr id="0" name=""/>
        <dsp:cNvSpPr/>
      </dsp:nvSpPr>
      <dsp:spPr>
        <a:xfrm>
          <a:off x="1638233" y="588702"/>
          <a:ext cx="3924332" cy="3924332"/>
        </a:xfrm>
        <a:prstGeom prst="blockArc">
          <a:avLst>
            <a:gd name="adj1" fmla="val 11880000"/>
            <a:gd name="adj2" fmla="val 16200000"/>
            <a:gd name="adj3" fmla="val 464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D292BB4-A72D-4009-84BA-2BB0410B3269}">
      <dsp:nvSpPr>
        <dsp:cNvPr id="0" name=""/>
        <dsp:cNvSpPr/>
      </dsp:nvSpPr>
      <dsp:spPr>
        <a:xfrm>
          <a:off x="1638233" y="588702"/>
          <a:ext cx="3924332" cy="3924332"/>
        </a:xfrm>
        <a:prstGeom prst="blockArc">
          <a:avLst>
            <a:gd name="adj1" fmla="val 7560000"/>
            <a:gd name="adj2" fmla="val 11880000"/>
            <a:gd name="adj3" fmla="val 464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51002BE-5B70-4370-BFA4-217BA40848CC}">
      <dsp:nvSpPr>
        <dsp:cNvPr id="0" name=""/>
        <dsp:cNvSpPr/>
      </dsp:nvSpPr>
      <dsp:spPr>
        <a:xfrm>
          <a:off x="1638233" y="588702"/>
          <a:ext cx="3924332" cy="3924332"/>
        </a:xfrm>
        <a:prstGeom prst="blockArc">
          <a:avLst>
            <a:gd name="adj1" fmla="val 3240000"/>
            <a:gd name="adj2" fmla="val 7560000"/>
            <a:gd name="adj3" fmla="val 464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3FAD518-B2D3-4307-8FF6-2666161E53CE}">
      <dsp:nvSpPr>
        <dsp:cNvPr id="0" name=""/>
        <dsp:cNvSpPr/>
      </dsp:nvSpPr>
      <dsp:spPr>
        <a:xfrm>
          <a:off x="1638233" y="588702"/>
          <a:ext cx="3924332" cy="3924332"/>
        </a:xfrm>
        <a:prstGeom prst="blockArc">
          <a:avLst>
            <a:gd name="adj1" fmla="val 20520000"/>
            <a:gd name="adj2" fmla="val 3240000"/>
            <a:gd name="adj3" fmla="val 464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ABB8FAC-F432-4831-8C92-3EFCF876CFF9}">
      <dsp:nvSpPr>
        <dsp:cNvPr id="0" name=""/>
        <dsp:cNvSpPr/>
      </dsp:nvSpPr>
      <dsp:spPr>
        <a:xfrm>
          <a:off x="1638233" y="588702"/>
          <a:ext cx="3924332" cy="3924332"/>
        </a:xfrm>
        <a:prstGeom prst="blockArc">
          <a:avLst>
            <a:gd name="adj1" fmla="val 16200000"/>
            <a:gd name="adj2" fmla="val 20520000"/>
            <a:gd name="adj3" fmla="val 464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715CB1-117A-4D85-894C-5E0935883788}">
      <dsp:nvSpPr>
        <dsp:cNvPr id="0" name=""/>
        <dsp:cNvSpPr/>
      </dsp:nvSpPr>
      <dsp:spPr>
        <a:xfrm>
          <a:off x="2696783" y="1647252"/>
          <a:ext cx="1807232" cy="1807232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58420" rIns="58420" bIns="58420" numCol="1" spcCol="1270" anchor="ctr" anchorCtr="0">
          <a:noAutofit/>
        </a:bodyPr>
        <a:lstStyle/>
        <a:p>
          <a:pPr lvl="0" algn="ctr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600" u="none" kern="1200" dirty="0" smtClean="0">
              <a:solidFill>
                <a:srgbClr val="FFC000"/>
              </a:solidFill>
              <a:latin typeface="Arial" pitchFamily="34" charset="0"/>
              <a:cs typeface="Arial" pitchFamily="34" charset="0"/>
            </a:rPr>
            <a:t>ZPP</a:t>
          </a:r>
          <a:endParaRPr lang="cs-CZ" sz="4600" u="none" kern="1200" dirty="0">
            <a:solidFill>
              <a:srgbClr val="FFFF00"/>
            </a:solidFill>
            <a:latin typeface="Arial" pitchFamily="34" charset="0"/>
            <a:cs typeface="Arial" pitchFamily="34" charset="0"/>
          </a:endParaRPr>
        </a:p>
      </dsp:txBody>
      <dsp:txXfrm>
        <a:off x="2961446" y="1911915"/>
        <a:ext cx="1277906" cy="1277906"/>
      </dsp:txXfrm>
    </dsp:sp>
    <dsp:sp modelId="{9FE037D5-5F9B-4897-8390-BDD09838E4AD}">
      <dsp:nvSpPr>
        <dsp:cNvPr id="0" name=""/>
        <dsp:cNvSpPr/>
      </dsp:nvSpPr>
      <dsp:spPr>
        <a:xfrm>
          <a:off x="2967868" y="1713"/>
          <a:ext cx="1265062" cy="1265062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500" kern="1200" dirty="0"/>
        </a:p>
      </dsp:txBody>
      <dsp:txXfrm>
        <a:off x="3153132" y="186977"/>
        <a:ext cx="894534" cy="894534"/>
      </dsp:txXfrm>
    </dsp:sp>
    <dsp:sp modelId="{DE6B40F1-CBFE-4516-8C96-57AF9DB780B0}">
      <dsp:nvSpPr>
        <dsp:cNvPr id="0" name=""/>
        <dsp:cNvSpPr/>
      </dsp:nvSpPr>
      <dsp:spPr>
        <a:xfrm>
          <a:off x="4790686" y="1326068"/>
          <a:ext cx="1265062" cy="1265062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 smtClean="0"/>
            <a:t>Uživatel</a:t>
          </a:r>
          <a:endParaRPr lang="cs-CZ" sz="1500" kern="1200" dirty="0"/>
        </a:p>
      </dsp:txBody>
      <dsp:txXfrm>
        <a:off x="4975950" y="1511332"/>
        <a:ext cx="894534" cy="894534"/>
      </dsp:txXfrm>
    </dsp:sp>
    <dsp:sp modelId="{F34243A3-873D-463C-B575-99DCF55738D4}">
      <dsp:nvSpPr>
        <dsp:cNvPr id="0" name=""/>
        <dsp:cNvSpPr/>
      </dsp:nvSpPr>
      <dsp:spPr>
        <a:xfrm>
          <a:off x="4094431" y="3468918"/>
          <a:ext cx="1265062" cy="1265062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 smtClean="0"/>
            <a:t>Policie</a:t>
          </a:r>
          <a:endParaRPr lang="cs-CZ" sz="1500" kern="1200" dirty="0"/>
        </a:p>
      </dsp:txBody>
      <dsp:txXfrm>
        <a:off x="4279695" y="3654182"/>
        <a:ext cx="894534" cy="894534"/>
      </dsp:txXfrm>
    </dsp:sp>
    <dsp:sp modelId="{08C11686-0664-4810-BE66-3DDB4AA3FB3B}">
      <dsp:nvSpPr>
        <dsp:cNvPr id="0" name=""/>
        <dsp:cNvSpPr/>
      </dsp:nvSpPr>
      <dsp:spPr>
        <a:xfrm>
          <a:off x="1841305" y="3468918"/>
          <a:ext cx="1265062" cy="1265062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 smtClean="0"/>
            <a:t>Pojišťovna</a:t>
          </a:r>
          <a:endParaRPr lang="cs-CZ" sz="1500" kern="1200" dirty="0"/>
        </a:p>
      </dsp:txBody>
      <dsp:txXfrm>
        <a:off x="2026569" y="3654182"/>
        <a:ext cx="894534" cy="894534"/>
      </dsp:txXfrm>
    </dsp:sp>
    <dsp:sp modelId="{800F2543-03C0-41F7-A9FD-78567C476922}">
      <dsp:nvSpPr>
        <dsp:cNvPr id="0" name=""/>
        <dsp:cNvSpPr/>
      </dsp:nvSpPr>
      <dsp:spPr>
        <a:xfrm>
          <a:off x="1145051" y="1326068"/>
          <a:ext cx="1265062" cy="1265062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 smtClean="0">
              <a:latin typeface="Arial" pitchFamily="34" charset="0"/>
              <a:cs typeface="Arial" pitchFamily="34" charset="0"/>
            </a:rPr>
            <a:t>Prevence</a:t>
          </a:r>
          <a:endParaRPr lang="cs-CZ" sz="1500" kern="1200" dirty="0">
            <a:latin typeface="Arial" pitchFamily="34" charset="0"/>
            <a:cs typeface="Arial" pitchFamily="34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200" kern="1200" dirty="0" smtClean="0">
              <a:latin typeface="Arial" pitchFamily="34" charset="0"/>
              <a:cs typeface="Arial" pitchFamily="34" charset="0"/>
            </a:rPr>
            <a:t>Kontrola</a:t>
          </a:r>
          <a:endParaRPr lang="cs-CZ" sz="1200" kern="1200" dirty="0">
            <a:latin typeface="Arial" pitchFamily="34" charset="0"/>
            <a:cs typeface="Arial" pitchFamily="34" charset="0"/>
          </a:endParaRPr>
        </a:p>
      </dsp:txBody>
      <dsp:txXfrm>
        <a:off x="1330315" y="1511332"/>
        <a:ext cx="894534" cy="8945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5179484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92D486E-6FF7-4CF1-BFAF-061EB39E141D}" type="datetimeFigureOut">
              <a:rPr lang="cs-CZ" smtClean="0"/>
              <a:pPr/>
              <a:t>13. 2. 2018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5179484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3F0C054-DC93-49C4-8ED2-E02777CFD54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2816381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C2F32-71B1-4F49-AA78-357CF8DD50EC}" type="datetimeFigureOut">
              <a:rPr lang="cs-CZ" smtClean="0"/>
              <a:pPr/>
              <a:t>13. 2. 2018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01719-12B9-4AC1-A7B3-AE99DE75CD0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C2F32-71B1-4F49-AA78-357CF8DD50EC}" type="datetimeFigureOut">
              <a:rPr lang="cs-CZ" smtClean="0"/>
              <a:pPr/>
              <a:t>13. 2. 2018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01719-12B9-4AC1-A7B3-AE99DE75CD0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C2F32-71B1-4F49-AA78-357CF8DD50EC}" type="datetimeFigureOut">
              <a:rPr lang="cs-CZ" smtClean="0"/>
              <a:pPr/>
              <a:t>13. 2. 2018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01719-12B9-4AC1-A7B3-AE99DE75CD0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C2F32-71B1-4F49-AA78-357CF8DD50EC}" type="datetimeFigureOut">
              <a:rPr lang="cs-CZ" smtClean="0"/>
              <a:pPr/>
              <a:t>13. 2. 2018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01719-12B9-4AC1-A7B3-AE99DE75CD0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C2F32-71B1-4F49-AA78-357CF8DD50EC}" type="datetimeFigureOut">
              <a:rPr lang="cs-CZ" smtClean="0"/>
              <a:pPr/>
              <a:t>13. 2. 2018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01719-12B9-4AC1-A7B3-AE99DE75CD0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C2F32-71B1-4F49-AA78-357CF8DD50EC}" type="datetimeFigureOut">
              <a:rPr lang="cs-CZ" smtClean="0"/>
              <a:pPr/>
              <a:t>13. 2. 2018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01719-12B9-4AC1-A7B3-AE99DE75CD0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C2F32-71B1-4F49-AA78-357CF8DD50EC}" type="datetimeFigureOut">
              <a:rPr lang="cs-CZ" smtClean="0"/>
              <a:pPr/>
              <a:t>13. 2. 2018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01719-12B9-4AC1-A7B3-AE99DE75CD0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C2F32-71B1-4F49-AA78-357CF8DD50EC}" type="datetimeFigureOut">
              <a:rPr lang="cs-CZ" smtClean="0"/>
              <a:pPr/>
              <a:t>13. 2. 2018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01719-12B9-4AC1-A7B3-AE99DE75CD0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C2F32-71B1-4F49-AA78-357CF8DD50EC}" type="datetimeFigureOut">
              <a:rPr lang="cs-CZ" smtClean="0"/>
              <a:pPr/>
              <a:t>13. 2. 2018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61F01719-12B9-4AC1-A7B3-AE99DE75CD0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C2F32-71B1-4F49-AA78-357CF8DD50EC}" type="datetimeFigureOut">
              <a:rPr lang="cs-CZ" smtClean="0"/>
              <a:pPr/>
              <a:t>13. 2. 2018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01719-12B9-4AC1-A7B3-AE99DE75CD0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C2F32-71B1-4F49-AA78-357CF8DD50EC}" type="datetimeFigureOut">
              <a:rPr lang="cs-CZ" smtClean="0"/>
              <a:pPr/>
              <a:t>13. 2. 2018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01719-12B9-4AC1-A7B3-AE99DE75CD0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99C2F32-71B1-4F49-AA78-357CF8DD50EC}" type="datetimeFigureOut">
              <a:rPr lang="cs-CZ" smtClean="0"/>
              <a:pPr/>
              <a:t>13. 2. 2018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61F01719-12B9-4AC1-A7B3-AE99DE75CD02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.xml"/><Relationship Id="rId12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.xml"/><Relationship Id="rId11" Type="http://schemas.openxmlformats.org/officeDocument/2006/relationships/image" Target="../media/image6.png"/><Relationship Id="rId5" Type="http://schemas.openxmlformats.org/officeDocument/2006/relationships/diagramLayout" Target="../diagrams/layout1.xml"/><Relationship Id="rId10" Type="http://schemas.openxmlformats.org/officeDocument/2006/relationships/image" Target="../media/image5.png"/><Relationship Id="rId4" Type="http://schemas.openxmlformats.org/officeDocument/2006/relationships/diagramData" Target="../diagrams/data1.xml"/><Relationship Id="rId9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9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1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2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3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4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5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8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9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0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1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2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3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4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5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6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9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0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1.jpe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detektory.cahd.cz/" TargetMode="Externa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2.jpeg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2195736" y="188640"/>
            <a:ext cx="4680520" cy="677108"/>
          </a:xfrm>
          <a:prstGeom prst="rect">
            <a:avLst/>
          </a:prstGeom>
          <a:solidFill>
            <a:schemeClr val="accent1">
              <a:alpha val="55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Hasičský záchranný sbor hl. m. Prahy</a:t>
            </a:r>
          </a:p>
          <a:p>
            <a:pPr algn="ctr"/>
            <a:r>
              <a:rPr lang="cs-CZ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Oddělení zjišťování příčin vzniku požárů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971600" y="1772816"/>
            <a:ext cx="705678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ln>
                  <a:solidFill>
                    <a:schemeClr val="accent1"/>
                  </a:solidFill>
                </a:ln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NEJČASTĚJŠÍ PŘÍČINY POŽÁRŮ V BYTOVÝCH DOMECH</a:t>
            </a:r>
            <a:endParaRPr lang="cs-CZ" sz="4000" b="1" dirty="0">
              <a:ln>
                <a:solidFill>
                  <a:schemeClr val="accent1"/>
                </a:solidFill>
              </a:ln>
              <a:solidFill>
                <a:srgbClr val="FFC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395536" y="4653136"/>
            <a:ext cx="78488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por. Stanislav Sochor, </a:t>
            </a:r>
            <a:r>
              <a:rPr lang="cs-CZ" sz="2400" dirty="0" err="1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nprap</a:t>
            </a:r>
            <a:r>
              <a:rPr lang="cs-CZ" sz="24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. Pavel Zavřel, </a:t>
            </a:r>
          </a:p>
          <a:p>
            <a:pPr algn="ctr"/>
            <a:r>
              <a:rPr lang="cs-CZ" sz="2400" dirty="0" err="1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nprap</a:t>
            </a:r>
            <a:r>
              <a:rPr lang="cs-CZ" sz="24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. David Vrzal,</a:t>
            </a:r>
          </a:p>
          <a:p>
            <a:pPr algn="ctr"/>
            <a:r>
              <a:rPr lang="cs-CZ" sz="24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Oddělení dokumentace HZS hl. m. Prahy</a:t>
            </a:r>
            <a:endParaRPr lang="cs-CZ" sz="2400" dirty="0">
              <a:solidFill>
                <a:srgbClr val="FFC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1507" name="Picture 3" descr="G:\Pracovni\Ocun17\2018\PraceODZP\20180213_KonfBydleni\hzspraha.pn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7596336" y="188640"/>
            <a:ext cx="1835826" cy="1224136"/>
          </a:xfrm>
          <a:prstGeom prst="rect">
            <a:avLst/>
          </a:prstGeom>
          <a:noFill/>
        </p:spPr>
      </p:pic>
      <p:pic>
        <p:nvPicPr>
          <p:cNvPr id="21509" name="Picture 5" descr="G:\Pracovni\Ocun17\2018\PraceODZP\20180213_KonfBydleni\ZnakHZS_CR\logoHZS_CR.pn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179513" y="188640"/>
            <a:ext cx="922798" cy="1296144"/>
          </a:xfrm>
          <a:prstGeom prst="rect">
            <a:avLst/>
          </a:prstGeom>
          <a:noFill/>
        </p:spPr>
      </p:pic>
      <p:sp>
        <p:nvSpPr>
          <p:cNvPr id="18" name="Obdélník 17"/>
          <p:cNvSpPr/>
          <p:nvPr/>
        </p:nvSpPr>
        <p:spPr>
          <a:xfrm>
            <a:off x="251520" y="6309320"/>
            <a:ext cx="475252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Magistrát hlavního města Prahy, 13. 2. 2018 </a:t>
            </a:r>
            <a:endParaRPr lang="cs-CZ" sz="14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2195736" y="188640"/>
            <a:ext cx="4680520" cy="677108"/>
          </a:xfrm>
          <a:prstGeom prst="rect">
            <a:avLst/>
          </a:prstGeom>
          <a:solidFill>
            <a:schemeClr val="accent1">
              <a:alpha val="55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Hasičský záchranný sbor hl. m. Prahy</a:t>
            </a:r>
          </a:p>
          <a:p>
            <a:pPr algn="ctr"/>
            <a:r>
              <a:rPr lang="cs-CZ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Oddělení zjišťování příčin vzniku požárů</a:t>
            </a:r>
          </a:p>
        </p:txBody>
      </p:sp>
      <p:pic>
        <p:nvPicPr>
          <p:cNvPr id="21507" name="Picture 3" descr="G:\Pracovni\Ocun17\2018\PraceODZP\20180213_KonfBydleni\hzspraha.pn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7596336" y="188640"/>
            <a:ext cx="1835826" cy="1224136"/>
          </a:xfrm>
          <a:prstGeom prst="rect">
            <a:avLst/>
          </a:prstGeom>
          <a:noFill/>
        </p:spPr>
      </p:pic>
      <p:pic>
        <p:nvPicPr>
          <p:cNvPr id="21509" name="Picture 5" descr="G:\Pracovni\Ocun17\2018\PraceODZP\20180213_KonfBydleni\ZnakHZS_CR\logoHZS_CR.pn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179513" y="188640"/>
            <a:ext cx="922798" cy="1296144"/>
          </a:xfrm>
          <a:prstGeom prst="rect">
            <a:avLst/>
          </a:prstGeom>
          <a:noFill/>
        </p:spPr>
      </p:pic>
      <p:sp>
        <p:nvSpPr>
          <p:cNvPr id="18" name="Obdélník 17"/>
          <p:cNvSpPr/>
          <p:nvPr/>
        </p:nvSpPr>
        <p:spPr>
          <a:xfrm>
            <a:off x="251520" y="6309320"/>
            <a:ext cx="475252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Magistrát hlavního města Prahy, 13. 2. 2018 </a:t>
            </a:r>
            <a:endParaRPr lang="cs-CZ" sz="1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67544" y="1556792"/>
            <a:ext cx="7848872" cy="43088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u="sng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Zjišťování příčin vzniku požárů</a:t>
            </a:r>
            <a:r>
              <a:rPr lang="cs-CZ" sz="24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endParaRPr lang="cs-CZ" sz="1000" dirty="0" smtClean="0">
              <a:solidFill>
                <a:srgbClr val="FFC000"/>
              </a:solidFill>
              <a:latin typeface="Arial" pitchFamily="34" charset="0"/>
              <a:cs typeface="Arial" pitchFamily="34" charset="0"/>
            </a:endParaRPr>
          </a:p>
          <a:p>
            <a:pPr>
              <a:buFontTx/>
              <a:buChar char="-"/>
            </a:pPr>
            <a:r>
              <a:rPr lang="cs-CZ" sz="24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 zákon č. 133/1985 Sb., o požární ochraně</a:t>
            </a:r>
          </a:p>
          <a:p>
            <a:pPr>
              <a:buFontTx/>
              <a:buChar char="-"/>
            </a:pPr>
            <a:r>
              <a:rPr lang="cs-CZ" sz="24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 Státní požární dozor, § 31. odst. 1, písm. f)</a:t>
            </a:r>
          </a:p>
          <a:p>
            <a:pPr>
              <a:buFontTx/>
              <a:buChar char="-"/>
            </a:pPr>
            <a:r>
              <a:rPr lang="cs-CZ" sz="24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 požáry s úmrtím či zraněním osob</a:t>
            </a:r>
          </a:p>
          <a:p>
            <a:pPr>
              <a:buFontTx/>
              <a:buChar char="-"/>
            </a:pPr>
            <a:r>
              <a:rPr lang="cs-CZ" sz="24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 požáry se škodou na majetku nebo s možností   ohrožení života, zdraví, majetku</a:t>
            </a:r>
          </a:p>
          <a:p>
            <a:pPr>
              <a:buFontTx/>
              <a:buChar char="-"/>
            </a:pPr>
            <a:endParaRPr lang="cs-CZ" sz="2400" dirty="0" smtClean="0">
              <a:solidFill>
                <a:srgbClr val="FFC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24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Nešetří se (0 úmrtí, 0 zranění, škoda 0,- Kč):</a:t>
            </a:r>
          </a:p>
          <a:p>
            <a:pPr>
              <a:buFontTx/>
              <a:buChar char="-"/>
            </a:pPr>
            <a:r>
              <a:rPr lang="cs-CZ" sz="24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 požáry přírodních porostů</a:t>
            </a:r>
          </a:p>
          <a:p>
            <a:pPr>
              <a:buFontTx/>
              <a:buChar char="-"/>
            </a:pPr>
            <a:r>
              <a:rPr lang="cs-CZ" sz="24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 vznícení potravin při vaření</a:t>
            </a:r>
          </a:p>
          <a:p>
            <a:pPr>
              <a:buFontTx/>
              <a:buChar char="-"/>
            </a:pPr>
            <a:r>
              <a:rPr lang="cs-CZ" sz="24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 vznícení sazí v komíně</a:t>
            </a:r>
            <a:endParaRPr lang="cs-CZ" sz="2400" dirty="0">
              <a:solidFill>
                <a:srgbClr val="FFC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2195736" y="188640"/>
            <a:ext cx="4680520" cy="677108"/>
          </a:xfrm>
          <a:prstGeom prst="rect">
            <a:avLst/>
          </a:prstGeom>
          <a:solidFill>
            <a:schemeClr val="accent1">
              <a:alpha val="55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Hasičský záchranný sbor hl. m. Prahy</a:t>
            </a:r>
          </a:p>
          <a:p>
            <a:pPr algn="ctr"/>
            <a:r>
              <a:rPr lang="cs-CZ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Oddělení zjišťování příčin vzniku požárů</a:t>
            </a:r>
          </a:p>
        </p:txBody>
      </p:sp>
      <p:pic>
        <p:nvPicPr>
          <p:cNvPr id="21507" name="Picture 3" descr="G:\Pracovni\Ocun17\2018\PraceODZP\20180213_KonfBydleni\hzspraha.pn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7596336" y="188640"/>
            <a:ext cx="1835826" cy="1224136"/>
          </a:xfrm>
          <a:prstGeom prst="rect">
            <a:avLst/>
          </a:prstGeom>
          <a:noFill/>
        </p:spPr>
      </p:pic>
      <p:pic>
        <p:nvPicPr>
          <p:cNvPr id="21509" name="Picture 5" descr="G:\Pracovni\Ocun17\2018\PraceODZP\20180213_KonfBydleni\ZnakHZS_CR\logoHZS_CR.pn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179513" y="188640"/>
            <a:ext cx="922798" cy="1296144"/>
          </a:xfrm>
          <a:prstGeom prst="rect">
            <a:avLst/>
          </a:prstGeom>
          <a:noFill/>
        </p:spPr>
      </p:pic>
      <p:sp>
        <p:nvSpPr>
          <p:cNvPr id="18" name="Obdélník 17"/>
          <p:cNvSpPr/>
          <p:nvPr/>
        </p:nvSpPr>
        <p:spPr>
          <a:xfrm>
            <a:off x="251520" y="6309320"/>
            <a:ext cx="475252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Magistrát hlavního města Prahy, 13. 2. 2018 </a:t>
            </a:r>
            <a:endParaRPr lang="cs-CZ" sz="1400" dirty="0">
              <a:solidFill>
                <a:schemeClr val="accent1">
                  <a:lumMod val="50000"/>
                </a:schemeClr>
              </a:solidFill>
            </a:endParaRPr>
          </a:p>
        </p:txBody>
      </p:sp>
      <p:graphicFrame>
        <p:nvGraphicFramePr>
          <p:cNvPr id="7" name="Diagram 6"/>
          <p:cNvGraphicFramePr/>
          <p:nvPr/>
        </p:nvGraphicFramePr>
        <p:xfrm>
          <a:off x="755576" y="1397000"/>
          <a:ext cx="7200800" cy="47683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1028" name="Picture 4" descr="C:\Users\david.vrzal\Documents\prace\20180213_KonfBydleni\magie-ohen.png"/>
          <p:cNvPicPr>
            <a:picLocks noChangeAspect="1" noChangeArrowheads="1"/>
          </p:cNvPicPr>
          <p:nvPr/>
        </p:nvPicPr>
        <p:blipFill>
          <a:blip r:embed="rId9" cstate="screen"/>
          <a:srcRect/>
          <a:stretch>
            <a:fillRect/>
          </a:stretch>
        </p:blipFill>
        <p:spPr bwMode="auto">
          <a:xfrm>
            <a:off x="3923928" y="1556792"/>
            <a:ext cx="941090" cy="941090"/>
          </a:xfrm>
          <a:prstGeom prst="rect">
            <a:avLst/>
          </a:prstGeom>
          <a:noFill/>
        </p:spPr>
      </p:pic>
      <p:pic>
        <p:nvPicPr>
          <p:cNvPr id="1029" name="Picture 5" descr="C:\Users\david.vrzal\Documents\prace\20180213_KonfBydleni\PČR_seal_CMYK.svg.png"/>
          <p:cNvPicPr>
            <a:picLocks noChangeAspect="1" noChangeArrowheads="1"/>
          </p:cNvPicPr>
          <p:nvPr/>
        </p:nvPicPr>
        <p:blipFill>
          <a:blip r:embed="rId10" cstate="screen"/>
          <a:srcRect/>
          <a:stretch>
            <a:fillRect/>
          </a:stretch>
        </p:blipFill>
        <p:spPr bwMode="auto">
          <a:xfrm>
            <a:off x="4860032" y="4869160"/>
            <a:ext cx="1296144" cy="1296144"/>
          </a:xfrm>
          <a:prstGeom prst="rect">
            <a:avLst/>
          </a:prstGeom>
          <a:noFill/>
        </p:spPr>
      </p:pic>
      <p:pic>
        <p:nvPicPr>
          <p:cNvPr id="1031" name="Picture 7" descr="C:\Users\david.vrzal\Documents\prace\20180213_KonfBydleni\CPojistovna.png"/>
          <p:cNvPicPr>
            <a:picLocks noChangeAspect="1" noChangeArrowheads="1"/>
          </p:cNvPicPr>
          <p:nvPr/>
        </p:nvPicPr>
        <p:blipFill>
          <a:blip r:embed="rId11" cstate="screen"/>
          <a:srcRect/>
          <a:stretch>
            <a:fillRect/>
          </a:stretch>
        </p:blipFill>
        <p:spPr bwMode="auto">
          <a:xfrm>
            <a:off x="2411760" y="4725144"/>
            <a:ext cx="1584176" cy="1627168"/>
          </a:xfrm>
          <a:prstGeom prst="rect">
            <a:avLst/>
          </a:prstGeom>
          <a:noFill/>
        </p:spPr>
      </p:pic>
      <p:pic>
        <p:nvPicPr>
          <p:cNvPr id="1032" name="Picture 8" descr="C:\Users\david.vrzal\Documents\prace\20180213_KonfBydleni\ZnakHZS_CR\logoHZS_CR.pn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1979712" y="2708919"/>
            <a:ext cx="1080120" cy="1517115"/>
          </a:xfrm>
          <a:prstGeom prst="rect">
            <a:avLst/>
          </a:prstGeom>
          <a:noFill/>
        </p:spPr>
      </p:pic>
      <p:pic>
        <p:nvPicPr>
          <p:cNvPr id="1033" name="Picture 9" descr="C:\Users\david.vrzal\Documents\prace\20180213_KonfBydleni\obcan.png"/>
          <p:cNvPicPr>
            <a:picLocks noChangeAspect="1" noChangeArrowheads="1"/>
          </p:cNvPicPr>
          <p:nvPr/>
        </p:nvPicPr>
        <p:blipFill>
          <a:blip r:embed="rId12" cstate="screen"/>
          <a:srcRect/>
          <a:stretch>
            <a:fillRect/>
          </a:stretch>
        </p:blipFill>
        <p:spPr bwMode="auto">
          <a:xfrm>
            <a:off x="5652120" y="2852936"/>
            <a:ext cx="1080120" cy="1080120"/>
          </a:xfrm>
          <a:prstGeom prst="rect">
            <a:avLst/>
          </a:prstGeom>
          <a:noFill/>
        </p:spPr>
      </p:pic>
      <p:sp>
        <p:nvSpPr>
          <p:cNvPr id="16" name="TextovéPole 15"/>
          <p:cNvSpPr txBox="1"/>
          <p:nvPr/>
        </p:nvSpPr>
        <p:spPr>
          <a:xfrm>
            <a:off x="1835696" y="908720"/>
            <a:ext cx="5400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Význam zjišťování příčin požáru (ZPP)</a:t>
            </a:r>
          </a:p>
        </p:txBody>
      </p:sp>
      <p:sp>
        <p:nvSpPr>
          <p:cNvPr id="19" name="Šipka nahoru 18"/>
          <p:cNvSpPr/>
          <p:nvPr/>
        </p:nvSpPr>
        <p:spPr>
          <a:xfrm>
            <a:off x="4211960" y="2636912"/>
            <a:ext cx="216024" cy="432048"/>
          </a:xfrm>
          <a:prstGeom prst="upArrow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Šipka nahoru 19"/>
          <p:cNvSpPr/>
          <p:nvPr/>
        </p:nvSpPr>
        <p:spPr>
          <a:xfrm rot="13384444">
            <a:off x="3534473" y="4614497"/>
            <a:ext cx="238603" cy="429782"/>
          </a:xfrm>
          <a:prstGeom prst="upArrow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bousměrná vodorovná šipka 20"/>
          <p:cNvSpPr/>
          <p:nvPr/>
        </p:nvSpPr>
        <p:spPr>
          <a:xfrm rot="3046741">
            <a:off x="4860448" y="4712962"/>
            <a:ext cx="405271" cy="216024"/>
          </a:xfrm>
          <a:prstGeom prst="leftRightArrow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bousměrná vodorovná šipka 21"/>
          <p:cNvSpPr/>
          <p:nvPr/>
        </p:nvSpPr>
        <p:spPr>
          <a:xfrm rot="20361703">
            <a:off x="5233817" y="3529788"/>
            <a:ext cx="405271" cy="216024"/>
          </a:xfrm>
          <a:prstGeom prst="leftRightArrow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Šipka nahoru 22"/>
          <p:cNvSpPr/>
          <p:nvPr/>
        </p:nvSpPr>
        <p:spPr>
          <a:xfrm rot="17265642">
            <a:off x="3181571" y="3393276"/>
            <a:ext cx="238603" cy="429782"/>
          </a:xfrm>
          <a:prstGeom prst="upArrow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2195736" y="188640"/>
            <a:ext cx="4680520" cy="677108"/>
          </a:xfrm>
          <a:prstGeom prst="rect">
            <a:avLst/>
          </a:prstGeom>
          <a:solidFill>
            <a:schemeClr val="accent1">
              <a:alpha val="55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Hasičský záchranný sbor hl. m. Prahy</a:t>
            </a:r>
          </a:p>
          <a:p>
            <a:pPr algn="ctr"/>
            <a:r>
              <a:rPr lang="cs-CZ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Oddělení zjišťování příčin vzniku požárů</a:t>
            </a:r>
          </a:p>
        </p:txBody>
      </p:sp>
      <p:pic>
        <p:nvPicPr>
          <p:cNvPr id="21507" name="Picture 3" descr="G:\Pracovni\Ocun17\2018\PraceODZP\20180213_KonfBydleni\hzspraha.pn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7596336" y="188640"/>
            <a:ext cx="1835826" cy="1224136"/>
          </a:xfrm>
          <a:prstGeom prst="rect">
            <a:avLst/>
          </a:prstGeom>
          <a:noFill/>
        </p:spPr>
      </p:pic>
      <p:pic>
        <p:nvPicPr>
          <p:cNvPr id="21509" name="Picture 5" descr="G:\Pracovni\Ocun17\2018\PraceODZP\20180213_KonfBydleni\ZnakHZS_CR\logoHZS_CR.pn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179513" y="188640"/>
            <a:ext cx="922798" cy="1296144"/>
          </a:xfrm>
          <a:prstGeom prst="rect">
            <a:avLst/>
          </a:prstGeom>
          <a:noFill/>
        </p:spPr>
      </p:pic>
      <p:sp>
        <p:nvSpPr>
          <p:cNvPr id="18" name="Obdélník 17"/>
          <p:cNvSpPr/>
          <p:nvPr/>
        </p:nvSpPr>
        <p:spPr>
          <a:xfrm>
            <a:off x="251520" y="6309320"/>
            <a:ext cx="475252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Magistrát hlavního města Prahy, 13. 2. 2018 </a:t>
            </a:r>
            <a:endParaRPr lang="cs-CZ" sz="1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95536" y="1484784"/>
            <a:ext cx="8280920" cy="4678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u="sng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Povinnosti právnických a fyzických osob podle zákona mj.</a:t>
            </a:r>
            <a:r>
              <a:rPr lang="cs-CZ" sz="24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endParaRPr lang="cs-CZ" sz="1000" dirty="0" smtClean="0">
              <a:solidFill>
                <a:srgbClr val="FFC000"/>
              </a:solidFill>
              <a:latin typeface="Arial" pitchFamily="34" charset="0"/>
              <a:cs typeface="Arial" pitchFamily="34" charset="0"/>
            </a:endParaRPr>
          </a:p>
          <a:p>
            <a:pPr>
              <a:buFontTx/>
              <a:buChar char="-"/>
            </a:pPr>
            <a:r>
              <a:rPr lang="cs-CZ" sz="24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 počínat si tak, aby nezavdal příčinu ke vzniku požáru</a:t>
            </a:r>
          </a:p>
          <a:p>
            <a:pPr>
              <a:buFontTx/>
              <a:buChar char="-"/>
            </a:pPr>
            <a:r>
              <a:rPr lang="cs-CZ" sz="24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pt-BR" sz="24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pokusit se o likvidaci</a:t>
            </a:r>
            <a:r>
              <a:rPr lang="cs-CZ" sz="24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 požáru</a:t>
            </a:r>
          </a:p>
          <a:p>
            <a:pPr>
              <a:buFontTx/>
              <a:buChar char="-"/>
            </a:pPr>
            <a:endParaRPr lang="cs-CZ" sz="2400" dirty="0" smtClean="0">
              <a:solidFill>
                <a:srgbClr val="FFC000"/>
              </a:solidFill>
              <a:latin typeface="Arial" pitchFamily="34" charset="0"/>
              <a:cs typeface="Arial" pitchFamily="34" charset="0"/>
            </a:endParaRPr>
          </a:p>
          <a:p>
            <a:pPr>
              <a:buFontTx/>
              <a:buChar char="-"/>
            </a:pPr>
            <a:r>
              <a:rPr lang="cs-CZ" sz="24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 bezodkladně </a:t>
            </a:r>
            <a:r>
              <a:rPr lang="cs-CZ" sz="2400" u="sng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ohlásit</a:t>
            </a:r>
            <a:r>
              <a:rPr lang="cs-CZ" sz="24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 každý </a:t>
            </a:r>
            <a:r>
              <a:rPr lang="cs-CZ" sz="2400" u="sng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požár</a:t>
            </a:r>
            <a:r>
              <a:rPr lang="cs-CZ" sz="24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 na linku 150 nebo 112</a:t>
            </a:r>
          </a:p>
          <a:p>
            <a:endParaRPr lang="cs-CZ" sz="2400" dirty="0" smtClean="0">
              <a:solidFill>
                <a:srgbClr val="FFC000"/>
              </a:solidFill>
              <a:latin typeface="Arial" pitchFamily="34" charset="0"/>
              <a:cs typeface="Arial" pitchFamily="34" charset="0"/>
            </a:endParaRPr>
          </a:p>
          <a:p>
            <a:pPr>
              <a:buFontTx/>
              <a:buChar char="-"/>
            </a:pPr>
            <a:r>
              <a:rPr lang="cs-CZ" sz="24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 umožnit hasební zásah (volné nástupní plochy, přístupové komunikace, zásahové a únikové cesty)</a:t>
            </a:r>
          </a:p>
          <a:p>
            <a:pPr>
              <a:buFontTx/>
              <a:buChar char="-"/>
            </a:pPr>
            <a:endParaRPr lang="cs-CZ" sz="2400" dirty="0" smtClean="0">
              <a:solidFill>
                <a:srgbClr val="FFC000"/>
              </a:solidFill>
              <a:latin typeface="Arial" pitchFamily="34" charset="0"/>
              <a:cs typeface="Arial" pitchFamily="34" charset="0"/>
            </a:endParaRPr>
          </a:p>
          <a:p>
            <a:pPr>
              <a:buFontTx/>
              <a:buChar char="-"/>
            </a:pPr>
            <a:r>
              <a:rPr lang="cs-CZ" sz="24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 udržovat v provozuschopném stavu požárně bezpečnostní zařízení PBZ (hasicí přístroje, zařízení pro odvod kouře a tepla, </a:t>
            </a:r>
            <a:r>
              <a:rPr lang="cs-CZ" sz="2400" dirty="0" err="1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suchovody</a:t>
            </a:r>
            <a:r>
              <a:rPr lang="cs-CZ" sz="24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, hydranty, EPS)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2195736" y="188640"/>
            <a:ext cx="4680520" cy="677108"/>
          </a:xfrm>
          <a:prstGeom prst="rect">
            <a:avLst/>
          </a:prstGeom>
          <a:solidFill>
            <a:schemeClr val="accent1">
              <a:alpha val="55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Hasičský záchranný sbor hl. m. Prahy</a:t>
            </a:r>
          </a:p>
          <a:p>
            <a:pPr algn="ctr"/>
            <a:r>
              <a:rPr lang="cs-CZ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Oddělení zjišťování příčin vzniku požárů</a:t>
            </a:r>
          </a:p>
        </p:txBody>
      </p:sp>
      <p:pic>
        <p:nvPicPr>
          <p:cNvPr id="21507" name="Picture 3" descr="G:\Pracovni\Ocun17\2018\PraceODZP\20180213_KonfBydleni\hzspraha.pn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7596336" y="188640"/>
            <a:ext cx="1835826" cy="1224136"/>
          </a:xfrm>
          <a:prstGeom prst="rect">
            <a:avLst/>
          </a:prstGeom>
          <a:noFill/>
        </p:spPr>
      </p:pic>
      <p:pic>
        <p:nvPicPr>
          <p:cNvPr id="21509" name="Picture 5" descr="G:\Pracovni\Ocun17\2018\PraceODZP\20180213_KonfBydleni\ZnakHZS_CR\logoHZS_CR.pn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179513" y="188640"/>
            <a:ext cx="922798" cy="1296144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683568" y="1484784"/>
            <a:ext cx="7848872" cy="17235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u="sng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Nejčastější příčiny vzniku požárů v bytových domech</a:t>
            </a:r>
            <a:r>
              <a:rPr lang="cs-CZ" sz="24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endParaRPr lang="cs-CZ" sz="1000" dirty="0" smtClean="0">
              <a:solidFill>
                <a:srgbClr val="FFC000"/>
              </a:solidFill>
              <a:latin typeface="Arial" pitchFamily="34" charset="0"/>
              <a:cs typeface="Arial" pitchFamily="34" charset="0"/>
            </a:endParaRPr>
          </a:p>
          <a:p>
            <a:pPr>
              <a:buFontTx/>
              <a:buChar char="-"/>
            </a:pPr>
            <a:r>
              <a:rPr lang="cs-CZ" sz="24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 nedbalost (potraviny, kouření, otevřený oheň, sváření)</a:t>
            </a:r>
          </a:p>
          <a:p>
            <a:pPr>
              <a:buFontTx/>
              <a:buChar char="-"/>
            </a:pPr>
            <a:r>
              <a:rPr lang="cs-CZ" sz="2400" b="1" i="1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technická závada (</a:t>
            </a:r>
            <a:r>
              <a:rPr lang="cs-CZ" sz="2400" dirty="0" err="1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elektro</a:t>
            </a:r>
            <a:r>
              <a:rPr lang="cs-CZ" sz="24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, samovznícení)</a:t>
            </a:r>
          </a:p>
          <a:p>
            <a:pPr>
              <a:buFontTx/>
              <a:buChar char="-"/>
            </a:pPr>
            <a:r>
              <a:rPr lang="cs-CZ" sz="24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 ostatní (děti, duševní onemocnění, úmysl)</a:t>
            </a:r>
          </a:p>
        </p:txBody>
      </p:sp>
      <p:graphicFrame>
        <p:nvGraphicFramePr>
          <p:cNvPr id="11" name="Graf 10"/>
          <p:cNvGraphicFramePr/>
          <p:nvPr/>
        </p:nvGraphicFramePr>
        <p:xfrm>
          <a:off x="2051720" y="3284984"/>
          <a:ext cx="4968552" cy="321220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2195736" y="188640"/>
            <a:ext cx="4680520" cy="677108"/>
          </a:xfrm>
          <a:prstGeom prst="rect">
            <a:avLst/>
          </a:prstGeom>
          <a:solidFill>
            <a:schemeClr val="accent1">
              <a:alpha val="55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Hasičský záchranný sbor hl. m. Prahy</a:t>
            </a:r>
          </a:p>
          <a:p>
            <a:pPr algn="ctr"/>
            <a:r>
              <a:rPr lang="cs-CZ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Oddělení zjišťování příčin vzniku požárů</a:t>
            </a:r>
          </a:p>
        </p:txBody>
      </p:sp>
      <p:pic>
        <p:nvPicPr>
          <p:cNvPr id="21507" name="Picture 3" descr="G:\Pracovni\Ocun17\2018\PraceODZP\20180213_KonfBydleni\hzspraha.pn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7596336" y="188640"/>
            <a:ext cx="1835826" cy="1224136"/>
          </a:xfrm>
          <a:prstGeom prst="rect">
            <a:avLst/>
          </a:prstGeom>
          <a:noFill/>
        </p:spPr>
      </p:pic>
      <p:pic>
        <p:nvPicPr>
          <p:cNvPr id="21509" name="Picture 5" descr="G:\Pracovni\Ocun17\2018\PraceODZP\20180213_KonfBydleni\ZnakHZS_CR\logoHZS_CR.pn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179513" y="188640"/>
            <a:ext cx="922798" cy="1296144"/>
          </a:xfrm>
          <a:prstGeom prst="rect">
            <a:avLst/>
          </a:prstGeom>
          <a:noFill/>
        </p:spPr>
      </p:pic>
      <p:sp>
        <p:nvSpPr>
          <p:cNvPr id="18" name="Obdélník 17"/>
          <p:cNvSpPr/>
          <p:nvPr/>
        </p:nvSpPr>
        <p:spPr>
          <a:xfrm>
            <a:off x="251520" y="6309320"/>
            <a:ext cx="475252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Magistrát hlavního města Prahy, 13. 2. 2018 </a:t>
            </a:r>
            <a:endParaRPr lang="cs-CZ" sz="1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755576" y="1268760"/>
            <a:ext cx="7416824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u="sng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Nejčastější příčiny vzniku požárů v bytových domech</a:t>
            </a:r>
            <a:r>
              <a:rPr lang="cs-CZ" sz="24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endParaRPr lang="cs-CZ" sz="1000" dirty="0" smtClean="0">
              <a:solidFill>
                <a:srgbClr val="FFC000"/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16" name="Skupina 15"/>
          <p:cNvGrpSpPr/>
          <p:nvPr/>
        </p:nvGrpSpPr>
        <p:grpSpPr>
          <a:xfrm>
            <a:off x="827584" y="1916832"/>
            <a:ext cx="7200800" cy="4179912"/>
            <a:chOff x="539552" y="2057400"/>
            <a:chExt cx="7200800" cy="4179912"/>
          </a:xfrm>
        </p:grpSpPr>
        <p:graphicFrame>
          <p:nvGraphicFramePr>
            <p:cNvPr id="12" name="Graf 11"/>
            <p:cNvGraphicFramePr/>
            <p:nvPr/>
          </p:nvGraphicFramePr>
          <p:xfrm>
            <a:off x="539552" y="2057400"/>
            <a:ext cx="7200800" cy="4179912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cxnSp>
          <p:nvCxnSpPr>
            <p:cNvPr id="15" name="Přímá spojovací čára 14"/>
            <p:cNvCxnSpPr/>
            <p:nvPr/>
          </p:nvCxnSpPr>
          <p:spPr>
            <a:xfrm>
              <a:off x="2123728" y="2564904"/>
              <a:ext cx="1224136" cy="144016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2195736" y="188640"/>
            <a:ext cx="4680520" cy="677108"/>
          </a:xfrm>
          <a:prstGeom prst="rect">
            <a:avLst/>
          </a:prstGeom>
          <a:solidFill>
            <a:schemeClr val="accent1">
              <a:alpha val="55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Hasičský záchranný sbor hl. m. Prahy</a:t>
            </a:r>
          </a:p>
          <a:p>
            <a:pPr algn="ctr"/>
            <a:r>
              <a:rPr lang="cs-CZ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Oddělení zjišťování příčin vzniku požárů</a:t>
            </a:r>
          </a:p>
        </p:txBody>
      </p:sp>
      <p:pic>
        <p:nvPicPr>
          <p:cNvPr id="21507" name="Picture 3" descr="G:\Pracovni\Ocun17\2018\PraceODZP\20180213_KonfBydleni\hzspraha.pn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7596336" y="188640"/>
            <a:ext cx="1835826" cy="1224136"/>
          </a:xfrm>
          <a:prstGeom prst="rect">
            <a:avLst/>
          </a:prstGeom>
          <a:noFill/>
        </p:spPr>
      </p:pic>
      <p:pic>
        <p:nvPicPr>
          <p:cNvPr id="21509" name="Picture 5" descr="G:\Pracovni\Ocun17\2018\PraceODZP\20180213_KonfBydleni\ZnakHZS_CR\logoHZS_CR.pn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179513" y="188640"/>
            <a:ext cx="922798" cy="1296144"/>
          </a:xfrm>
          <a:prstGeom prst="rect">
            <a:avLst/>
          </a:prstGeom>
          <a:noFill/>
        </p:spPr>
      </p:pic>
      <p:sp>
        <p:nvSpPr>
          <p:cNvPr id="18" name="Obdélník 17"/>
          <p:cNvSpPr/>
          <p:nvPr/>
        </p:nvSpPr>
        <p:spPr>
          <a:xfrm>
            <a:off x="251520" y="6309320"/>
            <a:ext cx="475252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Magistrát hlavního města Prahy, 13. 2. 2018 </a:t>
            </a:r>
            <a:endParaRPr lang="cs-CZ" sz="1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755576" y="1268760"/>
            <a:ext cx="7416824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u="sng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Nejčastější příčiny vzniku požárů v bytových domech</a:t>
            </a:r>
            <a:r>
              <a:rPr lang="cs-CZ" sz="24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endParaRPr lang="cs-CZ" sz="1000" dirty="0" smtClean="0">
              <a:solidFill>
                <a:srgbClr val="FFC000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10" name="Graf 9"/>
          <p:cNvGraphicFramePr/>
          <p:nvPr/>
        </p:nvGraphicFramePr>
        <p:xfrm>
          <a:off x="827584" y="1916832"/>
          <a:ext cx="7200800" cy="42484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2195736" y="188640"/>
            <a:ext cx="4680520" cy="677108"/>
          </a:xfrm>
          <a:prstGeom prst="rect">
            <a:avLst/>
          </a:prstGeom>
          <a:solidFill>
            <a:schemeClr val="accent1">
              <a:alpha val="55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Hasičský záchranný sbor hl. m. Prahy</a:t>
            </a:r>
          </a:p>
          <a:p>
            <a:pPr algn="ctr"/>
            <a:r>
              <a:rPr lang="cs-CZ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Oddělení zjišťování příčin vzniku požárů</a:t>
            </a:r>
          </a:p>
        </p:txBody>
      </p:sp>
      <p:pic>
        <p:nvPicPr>
          <p:cNvPr id="21507" name="Picture 3" descr="G:\Pracovni\Ocun17\2018\PraceODZP\20180213_KonfBydleni\hzspraha.pn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7596336" y="188640"/>
            <a:ext cx="1835826" cy="1224136"/>
          </a:xfrm>
          <a:prstGeom prst="rect">
            <a:avLst/>
          </a:prstGeom>
          <a:noFill/>
        </p:spPr>
      </p:pic>
      <p:pic>
        <p:nvPicPr>
          <p:cNvPr id="21509" name="Picture 5" descr="G:\Pracovni\Ocun17\2018\PraceODZP\20180213_KonfBydleni\ZnakHZS_CR\logoHZS_CR.pn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179513" y="188640"/>
            <a:ext cx="922798" cy="1296144"/>
          </a:xfrm>
          <a:prstGeom prst="rect">
            <a:avLst/>
          </a:prstGeom>
          <a:noFill/>
        </p:spPr>
      </p:pic>
      <p:sp>
        <p:nvSpPr>
          <p:cNvPr id="18" name="Obdélník 17"/>
          <p:cNvSpPr/>
          <p:nvPr/>
        </p:nvSpPr>
        <p:spPr>
          <a:xfrm>
            <a:off x="251520" y="6309320"/>
            <a:ext cx="475252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Magistrát hlavního města Prahy, 13. 2. 2018 </a:t>
            </a:r>
            <a:endParaRPr lang="cs-CZ" sz="1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755576" y="1268760"/>
            <a:ext cx="7416824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u="sng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Nejčastější příčiny vzniku požárů v bytových domech</a:t>
            </a:r>
            <a:r>
              <a:rPr lang="cs-CZ" sz="24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endParaRPr lang="cs-CZ" sz="1000" dirty="0" smtClean="0">
              <a:solidFill>
                <a:srgbClr val="FFC000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9" name="Graf 8"/>
          <p:cNvGraphicFramePr/>
          <p:nvPr/>
        </p:nvGraphicFramePr>
        <p:xfrm>
          <a:off x="827584" y="1916832"/>
          <a:ext cx="7200800" cy="41044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2195736" y="188640"/>
            <a:ext cx="4680520" cy="677108"/>
          </a:xfrm>
          <a:prstGeom prst="rect">
            <a:avLst/>
          </a:prstGeom>
          <a:solidFill>
            <a:schemeClr val="accent1">
              <a:alpha val="55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Hasičský záchranný sbor hl. m. Prahy</a:t>
            </a:r>
          </a:p>
          <a:p>
            <a:pPr algn="ctr"/>
            <a:r>
              <a:rPr lang="cs-CZ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Oddělení zjišťování příčin vzniku požárů</a:t>
            </a:r>
          </a:p>
        </p:txBody>
      </p:sp>
      <p:pic>
        <p:nvPicPr>
          <p:cNvPr id="21507" name="Picture 3" descr="G:\Pracovni\Ocun17\2018\PraceODZP\20180213_KonfBydleni\hzspraha.pn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7596336" y="188640"/>
            <a:ext cx="1835826" cy="1224136"/>
          </a:xfrm>
          <a:prstGeom prst="rect">
            <a:avLst/>
          </a:prstGeom>
          <a:noFill/>
        </p:spPr>
      </p:pic>
      <p:pic>
        <p:nvPicPr>
          <p:cNvPr id="21509" name="Picture 5" descr="G:\Pracovni\Ocun17\2018\PraceODZP\20180213_KonfBydleni\ZnakHZS_CR\logoHZS_CR.pn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179513" y="188640"/>
            <a:ext cx="922798" cy="1296144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1835696" y="908720"/>
            <a:ext cx="5400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u="sng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Požár od technické závady spínače centrální ventilace</a:t>
            </a:r>
          </a:p>
        </p:txBody>
      </p:sp>
      <p:sp>
        <p:nvSpPr>
          <p:cNvPr id="14" name="TextovéPole 13"/>
          <p:cNvSpPr txBox="1"/>
          <p:nvPr/>
        </p:nvSpPr>
        <p:spPr>
          <a:xfrm>
            <a:off x="251520" y="2276872"/>
            <a:ext cx="51125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- zplodiny zasáhly dalších 5 bytů, společné domovní komunikace, instalační šachtu, fasádu</a:t>
            </a:r>
          </a:p>
        </p:txBody>
      </p:sp>
      <p:pic>
        <p:nvPicPr>
          <p:cNvPr id="3074" name="Picture 2" descr="C:\Users\david.vrzal\Documents\prace\20180213_KonfBydleni\Priklady\Kulda\ODZP fotky do prezentace\foto k prezentaci\moje Zlešická tz el\20160714A_05440\zp20160714A_05440_Pa001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4932040" y="1844823"/>
            <a:ext cx="3672408" cy="492640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2195736" y="188640"/>
            <a:ext cx="4680520" cy="677108"/>
          </a:xfrm>
          <a:prstGeom prst="rect">
            <a:avLst/>
          </a:prstGeom>
          <a:solidFill>
            <a:schemeClr val="accent1">
              <a:alpha val="55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Hasičský záchranný sbor hl. m. Prahy</a:t>
            </a:r>
          </a:p>
          <a:p>
            <a:pPr algn="ctr"/>
            <a:r>
              <a:rPr lang="cs-CZ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Oddělení zjišťování příčin vzniku požárů</a:t>
            </a:r>
          </a:p>
        </p:txBody>
      </p:sp>
      <p:pic>
        <p:nvPicPr>
          <p:cNvPr id="21507" name="Picture 3" descr="G:\Pracovni\Ocun17\2018\PraceODZP\20180213_KonfBydleni\hzspraha.pn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7596336" y="188640"/>
            <a:ext cx="1835826" cy="1224136"/>
          </a:xfrm>
          <a:prstGeom prst="rect">
            <a:avLst/>
          </a:prstGeom>
          <a:noFill/>
        </p:spPr>
      </p:pic>
      <p:pic>
        <p:nvPicPr>
          <p:cNvPr id="21509" name="Picture 5" descr="G:\Pracovni\Ocun17\2018\PraceODZP\20180213_KonfBydleni\ZnakHZS_CR\logoHZS_CR.pn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179513" y="188640"/>
            <a:ext cx="922798" cy="1296144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1835696" y="908720"/>
            <a:ext cx="5400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u="sng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Požár od technické závady</a:t>
            </a:r>
          </a:p>
        </p:txBody>
      </p:sp>
      <p:pic>
        <p:nvPicPr>
          <p:cNvPr id="9218" name="Picture 2" descr="C:\Users\david.vrzal\Documents\prace\20180213_KonfBydleni\Priklady\Kulda\ODZP fotky do prezentace\foto k prezentaci\moje Zlešická tz el\20160714A_05440\zp20160714A_05440_Pa062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683568" y="1484784"/>
            <a:ext cx="3456384" cy="5192690"/>
          </a:xfrm>
          <a:prstGeom prst="rect">
            <a:avLst/>
          </a:prstGeom>
          <a:noFill/>
        </p:spPr>
      </p:pic>
      <p:pic>
        <p:nvPicPr>
          <p:cNvPr id="9219" name="Picture 3" descr="C:\Users\david.vrzal\Documents\prace\20180213_KonfBydleni\Priklady\Kulda\ODZP fotky do prezentace\foto k prezentaci\moje Zlešická tz el\20160714A_05440\zp20160714A_05440_Pa081.jpg"/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4427984" y="1484784"/>
            <a:ext cx="3456384" cy="519269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2195736" y="188640"/>
            <a:ext cx="4680520" cy="677108"/>
          </a:xfrm>
          <a:prstGeom prst="rect">
            <a:avLst/>
          </a:prstGeom>
          <a:solidFill>
            <a:schemeClr val="accent1">
              <a:alpha val="55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Hasičský záchranný sbor hl. m. Prahy</a:t>
            </a:r>
          </a:p>
          <a:p>
            <a:pPr algn="ctr"/>
            <a:r>
              <a:rPr lang="cs-CZ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Oddělení zjišťování příčin vzniku požárů</a:t>
            </a:r>
          </a:p>
        </p:txBody>
      </p:sp>
      <p:pic>
        <p:nvPicPr>
          <p:cNvPr id="21507" name="Picture 3" descr="G:\Pracovni\Ocun17\2018\PraceODZP\20180213_KonfBydleni\hzspraha.pn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7596336" y="188640"/>
            <a:ext cx="1835826" cy="1224136"/>
          </a:xfrm>
          <a:prstGeom prst="rect">
            <a:avLst/>
          </a:prstGeom>
          <a:noFill/>
        </p:spPr>
      </p:pic>
      <p:pic>
        <p:nvPicPr>
          <p:cNvPr id="21509" name="Picture 5" descr="G:\Pracovni\Ocun17\2018\PraceODZP\20180213_KonfBydleni\ZnakHZS_CR\logoHZS_CR.pn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179513" y="188640"/>
            <a:ext cx="922798" cy="1296144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1835696" y="908720"/>
            <a:ext cx="5400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u="sng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Požár od technické závady</a:t>
            </a:r>
          </a:p>
        </p:txBody>
      </p:sp>
      <p:pic>
        <p:nvPicPr>
          <p:cNvPr id="10242" name="Picture 2" descr="C:\Users\david.vrzal\Documents\prace\20180213_KonfBydleni\Priklady\Kulda\ODZP fotky do prezentace\foto k prezentaci\moje Zlešická tz el\20160714A_05440\zp20160714A_05440_Pa084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395537" y="1412776"/>
            <a:ext cx="7992888" cy="532026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2195736" y="188640"/>
            <a:ext cx="4680520" cy="677108"/>
          </a:xfrm>
          <a:prstGeom prst="rect">
            <a:avLst/>
          </a:prstGeom>
          <a:solidFill>
            <a:schemeClr val="accent1">
              <a:alpha val="55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Hasičský záchranný sbor hl. m. Prahy</a:t>
            </a:r>
          </a:p>
          <a:p>
            <a:pPr algn="ctr"/>
            <a:r>
              <a:rPr lang="cs-CZ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Oddělení zjišťování příčin vzniku požárů</a:t>
            </a:r>
          </a:p>
        </p:txBody>
      </p:sp>
      <p:pic>
        <p:nvPicPr>
          <p:cNvPr id="21507" name="Picture 3" descr="G:\Pracovni\Ocun17\2018\PraceODZP\20180213_KonfBydleni\hzspraha.pn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7596336" y="188640"/>
            <a:ext cx="1835826" cy="1224136"/>
          </a:xfrm>
          <a:prstGeom prst="rect">
            <a:avLst/>
          </a:prstGeom>
          <a:noFill/>
        </p:spPr>
      </p:pic>
      <p:pic>
        <p:nvPicPr>
          <p:cNvPr id="21509" name="Picture 5" descr="G:\Pracovni\Ocun17\2018\PraceODZP\20180213_KonfBydleni\ZnakHZS_CR\logoHZS_CR.pn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179513" y="188640"/>
            <a:ext cx="922798" cy="1296144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1835696" y="908720"/>
            <a:ext cx="5400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u="sng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Požár od technické závady</a:t>
            </a:r>
          </a:p>
        </p:txBody>
      </p:sp>
      <p:sp>
        <p:nvSpPr>
          <p:cNvPr id="14" name="TextovéPole 13"/>
          <p:cNvSpPr txBox="1"/>
          <p:nvPr/>
        </p:nvSpPr>
        <p:spPr>
          <a:xfrm>
            <a:off x="251520" y="2132856"/>
            <a:ext cx="424847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4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- unikající a hasební voda zasáhla 6 bytů, komunikace, šachtu</a:t>
            </a:r>
          </a:p>
          <a:p>
            <a:pPr>
              <a:lnSpc>
                <a:spcPct val="150000"/>
              </a:lnSpc>
              <a:buFontTx/>
              <a:buChar char="-"/>
            </a:pPr>
            <a:endParaRPr lang="cs-CZ" sz="2400" dirty="0" smtClean="0">
              <a:solidFill>
                <a:srgbClr val="FFC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8195" name="Picture 3" descr="C:\Users\david.vrzal\Documents\prace\20180213_KonfBydleni\Priklady\Kulda\ODZP fotky do prezentace\foto k prezentaci\moje Zlešická tz el\20160714A_05440\zp20160714A_05440_Pa011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4355976" y="1436012"/>
            <a:ext cx="3960440" cy="5301706"/>
          </a:xfrm>
          <a:prstGeom prst="rect">
            <a:avLst/>
          </a:prstGeom>
          <a:noFill/>
        </p:spPr>
      </p:pic>
      <p:sp>
        <p:nvSpPr>
          <p:cNvPr id="11" name="Šipka doprava 10"/>
          <p:cNvSpPr/>
          <p:nvPr/>
        </p:nvSpPr>
        <p:spPr>
          <a:xfrm rot="7175485">
            <a:off x="7038556" y="5198825"/>
            <a:ext cx="1387964" cy="288032"/>
          </a:xfrm>
          <a:prstGeom prst="rightArrow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Šipka doprava 11"/>
          <p:cNvSpPr/>
          <p:nvPr/>
        </p:nvSpPr>
        <p:spPr>
          <a:xfrm rot="2118915">
            <a:off x="6255740" y="2651545"/>
            <a:ext cx="1387964" cy="288032"/>
          </a:xfrm>
          <a:prstGeom prst="rightArrow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2195736" y="188640"/>
            <a:ext cx="4680520" cy="677108"/>
          </a:xfrm>
          <a:prstGeom prst="rect">
            <a:avLst/>
          </a:prstGeom>
          <a:solidFill>
            <a:schemeClr val="accent1">
              <a:alpha val="55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Hasičský záchranný sbor hl. m. Prahy</a:t>
            </a:r>
          </a:p>
          <a:p>
            <a:pPr algn="ctr"/>
            <a:r>
              <a:rPr lang="cs-CZ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Oddělení zjišťování příčin vzniku požárů</a:t>
            </a:r>
          </a:p>
        </p:txBody>
      </p:sp>
      <p:pic>
        <p:nvPicPr>
          <p:cNvPr id="21507" name="Picture 3" descr="G:\Pracovni\Ocun17\2018\PraceODZP\20180213_KonfBydleni\hzspraha.pn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7596336" y="188640"/>
            <a:ext cx="1835826" cy="1224136"/>
          </a:xfrm>
          <a:prstGeom prst="rect">
            <a:avLst/>
          </a:prstGeom>
          <a:noFill/>
        </p:spPr>
      </p:pic>
      <p:pic>
        <p:nvPicPr>
          <p:cNvPr id="21509" name="Picture 5" descr="G:\Pracovni\Ocun17\2018\PraceODZP\20180213_KonfBydleni\ZnakHZS_CR\logoHZS_CR.pn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179513" y="188640"/>
            <a:ext cx="922798" cy="1296144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1835696" y="908720"/>
            <a:ext cx="5400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u="sng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Požár od technické závady</a:t>
            </a:r>
          </a:p>
        </p:txBody>
      </p:sp>
      <p:sp>
        <p:nvSpPr>
          <p:cNvPr id="14" name="TextovéPole 13"/>
          <p:cNvSpPr txBox="1"/>
          <p:nvPr/>
        </p:nvSpPr>
        <p:spPr>
          <a:xfrm>
            <a:off x="179512" y="1556792"/>
            <a:ext cx="41764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- 10 zachráněných osob</a:t>
            </a:r>
          </a:p>
          <a:p>
            <a:endParaRPr lang="cs-CZ" sz="2400" dirty="0" smtClean="0">
              <a:solidFill>
                <a:srgbClr val="FFC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098" name="Picture 2" descr="C:\Users\david.vrzal\Documents\prace\20180213_KonfBydleni\Priklady\Kulda\ODZP fotky do prezentace\foto k prezentaci\moje Zlešická tz el\20160714A_05440\zp20160714A_05440_Pa005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755576" y="2017038"/>
            <a:ext cx="7128792" cy="474510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2195736" y="188640"/>
            <a:ext cx="4680520" cy="677108"/>
          </a:xfrm>
          <a:prstGeom prst="rect">
            <a:avLst/>
          </a:prstGeom>
          <a:solidFill>
            <a:schemeClr val="accent1">
              <a:alpha val="55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Hasičský záchranný sbor hl. m. Prahy</a:t>
            </a:r>
          </a:p>
          <a:p>
            <a:pPr algn="ctr"/>
            <a:r>
              <a:rPr lang="cs-CZ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Oddělení zjišťování příčin vzniku požárů</a:t>
            </a:r>
          </a:p>
        </p:txBody>
      </p:sp>
      <p:pic>
        <p:nvPicPr>
          <p:cNvPr id="21507" name="Picture 3" descr="G:\Pracovni\Ocun17\2018\PraceODZP\20180213_KonfBydleni\hzspraha.pn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7596336" y="188640"/>
            <a:ext cx="1835826" cy="1224136"/>
          </a:xfrm>
          <a:prstGeom prst="rect">
            <a:avLst/>
          </a:prstGeom>
          <a:noFill/>
        </p:spPr>
      </p:pic>
      <p:pic>
        <p:nvPicPr>
          <p:cNvPr id="21509" name="Picture 5" descr="G:\Pracovni\Ocun17\2018\PraceODZP\20180213_KonfBydleni\ZnakHZS_CR\logoHZS_CR.pn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179513" y="188640"/>
            <a:ext cx="922798" cy="1296144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1835696" y="908720"/>
            <a:ext cx="5400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u="sng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Požár od technické závady</a:t>
            </a:r>
          </a:p>
        </p:txBody>
      </p:sp>
      <p:sp>
        <p:nvSpPr>
          <p:cNvPr id="14" name="TextovéPole 13"/>
          <p:cNvSpPr txBox="1"/>
          <p:nvPr/>
        </p:nvSpPr>
        <p:spPr>
          <a:xfrm>
            <a:off x="251520" y="1484784"/>
            <a:ext cx="86409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- požár probíhal maximálně 20 min. skrytě, pak jej zpozoroval majitel, následoval prudký rozvoj</a:t>
            </a:r>
          </a:p>
        </p:txBody>
      </p:sp>
      <p:pic>
        <p:nvPicPr>
          <p:cNvPr id="6146" name="Picture 2" descr="C:\Users\david.vrzal\Documents\prace\20180213_KonfBydleni\Priklady\Kulda\ODZP fotky do prezentace\foto k prezentaci\moje Zlešická tz el\20160714A_05440\zp20160715B_05440_Ko008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1187624" y="2348880"/>
            <a:ext cx="6408712" cy="426438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2195736" y="188640"/>
            <a:ext cx="4680520" cy="677108"/>
          </a:xfrm>
          <a:prstGeom prst="rect">
            <a:avLst/>
          </a:prstGeom>
          <a:solidFill>
            <a:schemeClr val="accent1">
              <a:alpha val="55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Hasičský záchranný sbor hl. m. Prahy</a:t>
            </a:r>
          </a:p>
          <a:p>
            <a:pPr algn="ctr"/>
            <a:r>
              <a:rPr lang="cs-CZ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Oddělení zjišťování příčin vzniku požárů</a:t>
            </a:r>
          </a:p>
        </p:txBody>
      </p:sp>
      <p:pic>
        <p:nvPicPr>
          <p:cNvPr id="21507" name="Picture 3" descr="G:\Pracovni\Ocun17\2018\PraceODZP\20180213_KonfBydleni\hzspraha.pn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7596336" y="188640"/>
            <a:ext cx="1835826" cy="1224136"/>
          </a:xfrm>
          <a:prstGeom prst="rect">
            <a:avLst/>
          </a:prstGeom>
          <a:noFill/>
        </p:spPr>
      </p:pic>
      <p:pic>
        <p:nvPicPr>
          <p:cNvPr id="21509" name="Picture 5" descr="G:\Pracovni\Ocun17\2018\PraceODZP\20180213_KonfBydleni\ZnakHZS_CR\logoHZS_CR.pn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179513" y="188640"/>
            <a:ext cx="922798" cy="1296144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1835696" y="908720"/>
            <a:ext cx="5400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u="sng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Požár od technické závady</a:t>
            </a:r>
          </a:p>
        </p:txBody>
      </p:sp>
      <p:grpSp>
        <p:nvGrpSpPr>
          <p:cNvPr id="13" name="Skupina 12"/>
          <p:cNvGrpSpPr/>
          <p:nvPr/>
        </p:nvGrpSpPr>
        <p:grpSpPr>
          <a:xfrm>
            <a:off x="539552" y="1412776"/>
            <a:ext cx="7968546" cy="5304064"/>
            <a:chOff x="539552" y="1412776"/>
            <a:chExt cx="7968546" cy="5304064"/>
          </a:xfrm>
        </p:grpSpPr>
        <p:pic>
          <p:nvPicPr>
            <p:cNvPr id="5122" name="Picture 2" descr="C:\Users\david.vrzal\Documents\prace\20180213_KonfBydleni\Priklady\Kulda\ODZP fotky do prezentace\foto k prezentaci\moje Zlešická tz el\20160714A_05440\zp20160714A_05440_Pa022.jpg"/>
            <p:cNvPicPr>
              <a:picLocks noChangeAspect="1" noChangeArrowheads="1"/>
            </p:cNvPicPr>
            <p:nvPr/>
          </p:nvPicPr>
          <p:blipFill>
            <a:blip r:embed="rId4" cstate="screen"/>
            <a:srcRect/>
            <a:stretch>
              <a:fillRect/>
            </a:stretch>
          </p:blipFill>
          <p:spPr bwMode="auto">
            <a:xfrm>
              <a:off x="539552" y="1412776"/>
              <a:ext cx="7968546" cy="5304064"/>
            </a:xfrm>
            <a:prstGeom prst="rect">
              <a:avLst/>
            </a:prstGeom>
            <a:noFill/>
          </p:spPr>
        </p:pic>
        <p:sp>
          <p:nvSpPr>
            <p:cNvPr id="12" name="Šipka doprava 11"/>
            <p:cNvSpPr/>
            <p:nvPr/>
          </p:nvSpPr>
          <p:spPr>
            <a:xfrm rot="12981323">
              <a:off x="3370164" y="4532436"/>
              <a:ext cx="1387964" cy="288032"/>
            </a:xfrm>
            <a:prstGeom prst="rightArrow">
              <a:avLst/>
            </a:prstGeom>
            <a:solidFill>
              <a:srgbClr val="FFFF00"/>
            </a:soli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2195736" y="188640"/>
            <a:ext cx="4680520" cy="677108"/>
          </a:xfrm>
          <a:prstGeom prst="rect">
            <a:avLst/>
          </a:prstGeom>
          <a:solidFill>
            <a:schemeClr val="accent1">
              <a:alpha val="55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Hasičský záchranný sbor hl. m. Prahy</a:t>
            </a:r>
          </a:p>
          <a:p>
            <a:pPr algn="ctr"/>
            <a:r>
              <a:rPr lang="cs-CZ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Oddělení zjišťování příčin vzniku požárů</a:t>
            </a:r>
          </a:p>
        </p:txBody>
      </p:sp>
      <p:pic>
        <p:nvPicPr>
          <p:cNvPr id="21507" name="Picture 3" descr="G:\Pracovni\Ocun17\2018\PraceODZP\20180213_KonfBydleni\hzspraha.pn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7596336" y="188640"/>
            <a:ext cx="1835826" cy="1224136"/>
          </a:xfrm>
          <a:prstGeom prst="rect">
            <a:avLst/>
          </a:prstGeom>
          <a:noFill/>
        </p:spPr>
      </p:pic>
      <p:pic>
        <p:nvPicPr>
          <p:cNvPr id="21509" name="Picture 5" descr="G:\Pracovni\Ocun17\2018\PraceODZP\20180213_KonfBydleni\ZnakHZS_CR\logoHZS_CR.pn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179513" y="188640"/>
            <a:ext cx="922798" cy="1296144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1835696" y="908720"/>
            <a:ext cx="5400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u="sng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Požár od technické závady</a:t>
            </a:r>
          </a:p>
        </p:txBody>
      </p:sp>
      <p:pic>
        <p:nvPicPr>
          <p:cNvPr id="7170" name="Picture 2" descr="C:\Users\david.vrzal\Documents\prace\20180213_KonfBydleni\Priklady\Kulda\ODZP fotky do prezentace\foto k prezentaci\moje Zlešická tz el\20160714A_05440\zp20160715B_05440_Ko058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2339752" y="1484784"/>
            <a:ext cx="6624736" cy="5270586"/>
          </a:xfrm>
          <a:prstGeom prst="rect">
            <a:avLst/>
          </a:prstGeom>
          <a:noFill/>
        </p:spPr>
      </p:pic>
      <p:pic>
        <p:nvPicPr>
          <p:cNvPr id="7171" name="Picture 3" descr="C:\Users\david.vrzal\Documents\prace\20180213_KonfBydleni\Priklady\Kulda\ODZP fotky do prezentace\foto k prezentaci\moje Zlešická tz el\20160714A_05440\zp20160715B_05440_Ko146.JPG"/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323528" y="2996952"/>
            <a:ext cx="2016224" cy="208823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2195736" y="188640"/>
            <a:ext cx="4680520" cy="677108"/>
          </a:xfrm>
          <a:prstGeom prst="rect">
            <a:avLst/>
          </a:prstGeom>
          <a:solidFill>
            <a:schemeClr val="accent1">
              <a:alpha val="55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Hasičský záchranný sbor hl. m. Prahy</a:t>
            </a:r>
          </a:p>
          <a:p>
            <a:pPr algn="ctr"/>
            <a:r>
              <a:rPr lang="cs-CZ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Oddělení zjišťování příčin vzniku požárů</a:t>
            </a:r>
          </a:p>
        </p:txBody>
      </p:sp>
      <p:pic>
        <p:nvPicPr>
          <p:cNvPr id="21507" name="Picture 3" descr="G:\Pracovni\Ocun17\2018\PraceODZP\20180213_KonfBydleni\hzspraha.pn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7596336" y="188640"/>
            <a:ext cx="1835826" cy="1224136"/>
          </a:xfrm>
          <a:prstGeom prst="rect">
            <a:avLst/>
          </a:prstGeom>
          <a:noFill/>
        </p:spPr>
      </p:pic>
      <p:pic>
        <p:nvPicPr>
          <p:cNvPr id="21509" name="Picture 5" descr="G:\Pracovni\Ocun17\2018\PraceODZP\20180213_KonfBydleni\ZnakHZS_CR\logoHZS_CR.pn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179513" y="188640"/>
            <a:ext cx="922798" cy="1296144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1835696" y="908720"/>
            <a:ext cx="5400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u="sng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Požár od technické závady</a:t>
            </a:r>
          </a:p>
        </p:txBody>
      </p:sp>
      <p:pic>
        <p:nvPicPr>
          <p:cNvPr id="2051" name="Picture 3" descr="C:\Users\david.vrzal\Documents\prace\20180213_KonfBydleni\Priklady\Kulda\ODZP fotky do prezentace\foto k prezentaci\moje Zlešická tz el\20160714A_05440\zp20160714A_05440_Pa126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4355976" y="1485469"/>
            <a:ext cx="4248472" cy="5300489"/>
          </a:xfrm>
          <a:prstGeom prst="rect">
            <a:avLst/>
          </a:prstGeom>
          <a:noFill/>
        </p:spPr>
      </p:pic>
      <p:sp>
        <p:nvSpPr>
          <p:cNvPr id="14" name="TextovéPole 13"/>
          <p:cNvSpPr txBox="1"/>
          <p:nvPr/>
        </p:nvSpPr>
        <p:spPr>
          <a:xfrm>
            <a:off x="251520" y="2132856"/>
            <a:ext cx="424847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4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- škoda přes 1 mil. Kč</a:t>
            </a:r>
          </a:p>
          <a:p>
            <a:pPr>
              <a:lnSpc>
                <a:spcPct val="150000"/>
              </a:lnSpc>
              <a:buFontTx/>
              <a:buChar char="-"/>
            </a:pPr>
            <a:r>
              <a:rPr lang="cs-CZ" sz="24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 jeden byt zcela zničen</a:t>
            </a:r>
          </a:p>
          <a:p>
            <a:pPr>
              <a:lnSpc>
                <a:spcPct val="150000"/>
              </a:lnSpc>
              <a:buFontTx/>
              <a:buChar char="-"/>
            </a:pPr>
            <a:r>
              <a:rPr lang="cs-CZ" sz="24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 unikající a hasební voda zasáhla 6 bytů, komunikace, šachtu</a:t>
            </a:r>
          </a:p>
          <a:p>
            <a:pPr>
              <a:lnSpc>
                <a:spcPct val="150000"/>
              </a:lnSpc>
              <a:buFontTx/>
              <a:buChar char="-"/>
            </a:pPr>
            <a:endParaRPr lang="cs-CZ" sz="2400" dirty="0" smtClean="0">
              <a:solidFill>
                <a:srgbClr val="FFC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2195736" y="188640"/>
            <a:ext cx="4680520" cy="677108"/>
          </a:xfrm>
          <a:prstGeom prst="rect">
            <a:avLst/>
          </a:prstGeom>
          <a:solidFill>
            <a:schemeClr val="accent1">
              <a:alpha val="55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Hasičský záchranný sbor hl. m. Prahy</a:t>
            </a:r>
          </a:p>
          <a:p>
            <a:pPr algn="ctr"/>
            <a:r>
              <a:rPr lang="cs-CZ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Oddělení zjišťování příčin vzniku požárů</a:t>
            </a:r>
          </a:p>
        </p:txBody>
      </p:sp>
      <p:pic>
        <p:nvPicPr>
          <p:cNvPr id="21507" name="Picture 3" descr="G:\Pracovni\Ocun17\2018\PraceODZP\20180213_KonfBydleni\hzspraha.pn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7596336" y="188640"/>
            <a:ext cx="1835826" cy="1224136"/>
          </a:xfrm>
          <a:prstGeom prst="rect">
            <a:avLst/>
          </a:prstGeom>
          <a:noFill/>
        </p:spPr>
      </p:pic>
      <p:pic>
        <p:nvPicPr>
          <p:cNvPr id="21509" name="Picture 5" descr="G:\Pracovni\Ocun17\2018\PraceODZP\20180213_KonfBydleni\ZnakHZS_CR\logoHZS_CR.pn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179513" y="188640"/>
            <a:ext cx="922798" cy="1296144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1835696" y="908720"/>
            <a:ext cx="5400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u="sng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Stoupací šachty</a:t>
            </a:r>
          </a:p>
        </p:txBody>
      </p:sp>
      <p:pic>
        <p:nvPicPr>
          <p:cNvPr id="16386" name="Picture 2" descr="C:\Users\david.vrzal\Documents\prace\20180213_KonfBydleni\Priklady\20170530C_04489\zp20170530C_04489_Pů022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755576" y="1484784"/>
            <a:ext cx="7938448" cy="528140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2195736" y="188640"/>
            <a:ext cx="4680520" cy="677108"/>
          </a:xfrm>
          <a:prstGeom prst="rect">
            <a:avLst/>
          </a:prstGeom>
          <a:solidFill>
            <a:schemeClr val="accent1">
              <a:alpha val="55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Hasičský záchranný sbor hl. m. Prahy</a:t>
            </a:r>
          </a:p>
          <a:p>
            <a:pPr algn="ctr"/>
            <a:r>
              <a:rPr lang="cs-CZ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Oddělení zjišťování příčin vzniku požárů</a:t>
            </a:r>
          </a:p>
        </p:txBody>
      </p:sp>
      <p:pic>
        <p:nvPicPr>
          <p:cNvPr id="21507" name="Picture 3" descr="G:\Pracovni\Ocun17\2018\PraceODZP\20180213_KonfBydleni\hzspraha.pn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7596336" y="188640"/>
            <a:ext cx="1835826" cy="1224136"/>
          </a:xfrm>
          <a:prstGeom prst="rect">
            <a:avLst/>
          </a:prstGeom>
          <a:noFill/>
        </p:spPr>
      </p:pic>
      <p:pic>
        <p:nvPicPr>
          <p:cNvPr id="21509" name="Picture 5" descr="G:\Pracovni\Ocun17\2018\PraceODZP\20180213_KonfBydleni\ZnakHZS_CR\logoHZS_CR.pn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179513" y="188640"/>
            <a:ext cx="922798" cy="1296144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1835696" y="908720"/>
            <a:ext cx="5400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u="sng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Stoupací šachty</a:t>
            </a:r>
          </a:p>
        </p:txBody>
      </p:sp>
      <p:pic>
        <p:nvPicPr>
          <p:cNvPr id="15362" name="Picture 2" descr="C:\Users\david.vrzal\Documents\prace\20180213_KonfBydleni\Priklady\20170530C_04489\zp20170530C_04489_Pů007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683568" y="1556792"/>
            <a:ext cx="7776864" cy="517390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2195736" y="188640"/>
            <a:ext cx="4680520" cy="677108"/>
          </a:xfrm>
          <a:prstGeom prst="rect">
            <a:avLst/>
          </a:prstGeom>
          <a:solidFill>
            <a:schemeClr val="accent1">
              <a:alpha val="55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Hasičský záchranný sbor hl. m. Prahy</a:t>
            </a:r>
          </a:p>
          <a:p>
            <a:pPr algn="ctr"/>
            <a:r>
              <a:rPr lang="cs-CZ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Oddělení zjišťování příčin vzniku požárů</a:t>
            </a:r>
          </a:p>
        </p:txBody>
      </p:sp>
      <p:pic>
        <p:nvPicPr>
          <p:cNvPr id="21507" name="Picture 3" descr="G:\Pracovni\Ocun17\2018\PraceODZP\20180213_KonfBydleni\hzspraha.pn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7596336" y="188640"/>
            <a:ext cx="1835826" cy="1224136"/>
          </a:xfrm>
          <a:prstGeom prst="rect">
            <a:avLst/>
          </a:prstGeom>
          <a:noFill/>
        </p:spPr>
      </p:pic>
      <p:pic>
        <p:nvPicPr>
          <p:cNvPr id="21509" name="Picture 5" descr="G:\Pracovni\Ocun17\2018\PraceODZP\20180213_KonfBydleni\ZnakHZS_CR\logoHZS_CR.pn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179513" y="188640"/>
            <a:ext cx="922798" cy="1296144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1835696" y="908720"/>
            <a:ext cx="5400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u="sng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Stoupací šachty</a:t>
            </a:r>
          </a:p>
        </p:txBody>
      </p:sp>
      <p:pic>
        <p:nvPicPr>
          <p:cNvPr id="14338" name="Picture 2" descr="C:\Users\david.vrzal\Documents\prace\20180213_KonfBydleni\Priklady\20170530C_04489\zp20170530C_04489_Pů004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755576" y="1556792"/>
            <a:ext cx="7668344" cy="5101704"/>
          </a:xfrm>
          <a:prstGeom prst="rect">
            <a:avLst/>
          </a:prstGeom>
          <a:noFill/>
        </p:spPr>
      </p:pic>
      <p:sp>
        <p:nvSpPr>
          <p:cNvPr id="7" name="Šipka doprava 6"/>
          <p:cNvSpPr/>
          <p:nvPr/>
        </p:nvSpPr>
        <p:spPr>
          <a:xfrm rot="18715381">
            <a:off x="2184393" y="4559696"/>
            <a:ext cx="1284376" cy="155264"/>
          </a:xfrm>
          <a:prstGeom prst="rightArrow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2195736" y="188640"/>
            <a:ext cx="4680520" cy="677108"/>
          </a:xfrm>
          <a:prstGeom prst="rect">
            <a:avLst/>
          </a:prstGeom>
          <a:solidFill>
            <a:schemeClr val="accent1">
              <a:alpha val="55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Hasičský záchranný sbor hl. m. Prahy</a:t>
            </a:r>
          </a:p>
          <a:p>
            <a:pPr algn="ctr"/>
            <a:r>
              <a:rPr lang="cs-CZ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Oddělení zjišťování příčin vzniku požárů</a:t>
            </a:r>
          </a:p>
        </p:txBody>
      </p:sp>
      <p:pic>
        <p:nvPicPr>
          <p:cNvPr id="21507" name="Picture 3" descr="G:\Pracovni\Ocun17\2018\PraceODZP\20180213_KonfBydleni\hzspraha.pn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7596336" y="188640"/>
            <a:ext cx="1835826" cy="1224136"/>
          </a:xfrm>
          <a:prstGeom prst="rect">
            <a:avLst/>
          </a:prstGeom>
          <a:noFill/>
        </p:spPr>
      </p:pic>
      <p:pic>
        <p:nvPicPr>
          <p:cNvPr id="21509" name="Picture 5" descr="G:\Pracovni\Ocun17\2018\PraceODZP\20180213_KonfBydleni\ZnakHZS_CR\logoHZS_CR.pn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179513" y="188640"/>
            <a:ext cx="922798" cy="1296144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1187624" y="908720"/>
            <a:ext cx="60486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u="sng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Požár TZ pračka – dodatečně nahlášený</a:t>
            </a:r>
          </a:p>
        </p:txBody>
      </p:sp>
      <p:pic>
        <p:nvPicPr>
          <p:cNvPr id="11266" name="Picture 2" descr="C:\Users\david.vrzal\Documents\prace\20180213_KonfBydleni\Priklady\20170818B_07414\zp20170818B_07414_Dv041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323528" y="1457434"/>
            <a:ext cx="3456383" cy="5192181"/>
          </a:xfrm>
          <a:prstGeom prst="rect">
            <a:avLst/>
          </a:prstGeom>
          <a:noFill/>
        </p:spPr>
      </p:pic>
      <p:pic>
        <p:nvPicPr>
          <p:cNvPr id="11267" name="Picture 3" descr="C:\Users\david.vrzal\Documents\prace\20180213_KonfBydleni\Priklady\20170818B_07414\zp20170818B_07414_Dv011.JPG"/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4644008" y="1448305"/>
            <a:ext cx="3462461" cy="5201311"/>
          </a:xfrm>
          <a:prstGeom prst="rect">
            <a:avLst/>
          </a:prstGeom>
          <a:noFill/>
        </p:spPr>
      </p:pic>
      <p:sp>
        <p:nvSpPr>
          <p:cNvPr id="10" name="Šipka doprava 9"/>
          <p:cNvSpPr/>
          <p:nvPr/>
        </p:nvSpPr>
        <p:spPr>
          <a:xfrm rot="18715381">
            <a:off x="5712783" y="5465228"/>
            <a:ext cx="1284376" cy="155264"/>
          </a:xfrm>
          <a:prstGeom prst="rightArrow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Elipsa 10"/>
          <p:cNvSpPr/>
          <p:nvPr/>
        </p:nvSpPr>
        <p:spPr>
          <a:xfrm>
            <a:off x="107504" y="4653136"/>
            <a:ext cx="1800200" cy="936104"/>
          </a:xfrm>
          <a:prstGeom prst="ellipse">
            <a:avLst/>
          </a:prstGeom>
          <a:noFill/>
          <a:ln w="4445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2195736" y="188640"/>
            <a:ext cx="4680520" cy="677108"/>
          </a:xfrm>
          <a:prstGeom prst="rect">
            <a:avLst/>
          </a:prstGeom>
          <a:solidFill>
            <a:schemeClr val="accent1">
              <a:alpha val="55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Hasičský záchranný sbor hl. m. Prahy</a:t>
            </a:r>
          </a:p>
          <a:p>
            <a:pPr algn="ctr"/>
            <a:r>
              <a:rPr lang="cs-CZ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Oddělení zjišťování příčin vzniku požárů</a:t>
            </a:r>
          </a:p>
        </p:txBody>
      </p:sp>
      <p:pic>
        <p:nvPicPr>
          <p:cNvPr id="21507" name="Picture 3" descr="G:\Pracovni\Ocun17\2018\PraceODZP\20180213_KonfBydleni\hzspraha.pn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7596336" y="188640"/>
            <a:ext cx="1835826" cy="1224136"/>
          </a:xfrm>
          <a:prstGeom prst="rect">
            <a:avLst/>
          </a:prstGeom>
          <a:noFill/>
        </p:spPr>
      </p:pic>
      <p:pic>
        <p:nvPicPr>
          <p:cNvPr id="21509" name="Picture 5" descr="G:\Pracovni\Ocun17\2018\PraceODZP\20180213_KonfBydleni\ZnakHZS_CR\logoHZS_CR.pn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179513" y="188640"/>
            <a:ext cx="922798" cy="1296144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1187624" y="908720"/>
            <a:ext cx="60486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u="sng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Požár TZ pračka – dodatečně nahlášený</a:t>
            </a:r>
          </a:p>
        </p:txBody>
      </p:sp>
      <p:grpSp>
        <p:nvGrpSpPr>
          <p:cNvPr id="16" name="Skupina 15"/>
          <p:cNvGrpSpPr/>
          <p:nvPr/>
        </p:nvGrpSpPr>
        <p:grpSpPr>
          <a:xfrm>
            <a:off x="755576" y="1484784"/>
            <a:ext cx="3528392" cy="5228345"/>
            <a:chOff x="4499992" y="1339912"/>
            <a:chExt cx="3528392" cy="5300353"/>
          </a:xfrm>
        </p:grpSpPr>
        <p:pic>
          <p:nvPicPr>
            <p:cNvPr id="12294" name="Picture 6" descr="C:\Users\david.vrzal\Documents\prace\20180213_KonfBydleni\Priklady\20170818B_07414\zp20170818B_07414_Dv015.JPG"/>
            <p:cNvPicPr>
              <a:picLocks noChangeAspect="1" noChangeArrowheads="1"/>
            </p:cNvPicPr>
            <p:nvPr/>
          </p:nvPicPr>
          <p:blipFill>
            <a:blip r:embed="rId4" cstate="screen"/>
            <a:srcRect/>
            <a:stretch>
              <a:fillRect/>
            </a:stretch>
          </p:blipFill>
          <p:spPr bwMode="auto">
            <a:xfrm>
              <a:off x="4499992" y="1339912"/>
              <a:ext cx="3528392" cy="5300353"/>
            </a:xfrm>
            <a:prstGeom prst="rect">
              <a:avLst/>
            </a:prstGeom>
            <a:noFill/>
          </p:spPr>
        </p:pic>
        <p:sp>
          <p:nvSpPr>
            <p:cNvPr id="10" name="Šipka doprava 9"/>
            <p:cNvSpPr/>
            <p:nvPr/>
          </p:nvSpPr>
          <p:spPr>
            <a:xfrm rot="16200000">
              <a:off x="5951660" y="4065564"/>
              <a:ext cx="1284376" cy="155264"/>
            </a:xfrm>
            <a:prstGeom prst="rightArrow">
              <a:avLst/>
            </a:prstGeom>
            <a:solidFill>
              <a:srgbClr val="FFFF00"/>
            </a:soli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pic>
        <p:nvPicPr>
          <p:cNvPr id="12295" name="Picture 7" descr="C:\Users\david.vrzal\Documents\prace\20180213_KonfBydleni\Priklady\20170818B_07414\zp20170818B_07414_Dv024.JPG"/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4932040" y="1484784"/>
            <a:ext cx="3499255" cy="5256584"/>
          </a:xfrm>
          <a:prstGeom prst="rect">
            <a:avLst/>
          </a:prstGeom>
          <a:noFill/>
        </p:spPr>
      </p:pic>
      <p:sp>
        <p:nvSpPr>
          <p:cNvPr id="11" name="Šipka doprava 10"/>
          <p:cNvSpPr/>
          <p:nvPr/>
        </p:nvSpPr>
        <p:spPr>
          <a:xfrm>
            <a:off x="1979712" y="6024328"/>
            <a:ext cx="1284376" cy="155264"/>
          </a:xfrm>
          <a:prstGeom prst="rightArrow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Šipka doprava 11"/>
          <p:cNvSpPr/>
          <p:nvPr/>
        </p:nvSpPr>
        <p:spPr>
          <a:xfrm rot="8286037">
            <a:off x="6594109" y="2757900"/>
            <a:ext cx="1284376" cy="155264"/>
          </a:xfrm>
          <a:prstGeom prst="rightArrow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2195736" y="188640"/>
            <a:ext cx="4680520" cy="677108"/>
          </a:xfrm>
          <a:prstGeom prst="rect">
            <a:avLst/>
          </a:prstGeom>
          <a:solidFill>
            <a:schemeClr val="accent1">
              <a:alpha val="55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Hasičský záchranný sbor hl. m. Prahy</a:t>
            </a:r>
          </a:p>
          <a:p>
            <a:pPr algn="ctr"/>
            <a:r>
              <a:rPr lang="cs-CZ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Oddělení zjišťování příčin vzniku požárů</a:t>
            </a:r>
          </a:p>
        </p:txBody>
      </p:sp>
      <p:pic>
        <p:nvPicPr>
          <p:cNvPr id="21507" name="Picture 3" descr="G:\Pracovni\Ocun17\2018\PraceODZP\20180213_KonfBydleni\hzspraha.pn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7596336" y="188640"/>
            <a:ext cx="1835826" cy="1224136"/>
          </a:xfrm>
          <a:prstGeom prst="rect">
            <a:avLst/>
          </a:prstGeom>
          <a:noFill/>
        </p:spPr>
      </p:pic>
      <p:pic>
        <p:nvPicPr>
          <p:cNvPr id="21509" name="Picture 5" descr="G:\Pracovni\Ocun17\2018\PraceODZP\20180213_KonfBydleni\ZnakHZS_CR\logoHZS_CR.pn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179513" y="188640"/>
            <a:ext cx="922798" cy="1296144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1187624" y="908720"/>
            <a:ext cx="60486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u="sng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Požár TZ pračka – dodatečně nahlášený</a:t>
            </a:r>
          </a:p>
        </p:txBody>
      </p:sp>
      <p:pic>
        <p:nvPicPr>
          <p:cNvPr id="13314" name="Picture 2" descr="C:\Users\david.vrzal\Documents\prace\20180213_KonfBydleni\Priklady\20170818B_07414\zp20170818B_07414_Dv008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4716016" y="1556791"/>
            <a:ext cx="3390453" cy="5093141"/>
          </a:xfrm>
          <a:prstGeom prst="rect">
            <a:avLst/>
          </a:prstGeom>
          <a:noFill/>
        </p:spPr>
      </p:pic>
      <p:pic>
        <p:nvPicPr>
          <p:cNvPr id="12" name="Picture 2" descr="C:\Users\david.vrzal\Documents\prace\20180213_KonfBydleni\Priklady\20170818B_07414\zp20170818B_07414_Dv016.JPG"/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755576" y="1484784"/>
            <a:ext cx="3462461" cy="5201311"/>
          </a:xfrm>
          <a:prstGeom prst="rect">
            <a:avLst/>
          </a:prstGeom>
          <a:noFill/>
        </p:spPr>
      </p:pic>
      <p:sp>
        <p:nvSpPr>
          <p:cNvPr id="13" name="Šipka doprava 12"/>
          <p:cNvSpPr/>
          <p:nvPr/>
        </p:nvSpPr>
        <p:spPr>
          <a:xfrm rot="8881795">
            <a:off x="6747948" y="2317089"/>
            <a:ext cx="1284376" cy="155264"/>
          </a:xfrm>
          <a:prstGeom prst="rightArrow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2195736" y="188640"/>
            <a:ext cx="4680520" cy="677108"/>
          </a:xfrm>
          <a:prstGeom prst="rect">
            <a:avLst/>
          </a:prstGeom>
          <a:solidFill>
            <a:schemeClr val="accent1">
              <a:alpha val="55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Hasičský záchranný sbor hl. m. Prahy</a:t>
            </a:r>
          </a:p>
          <a:p>
            <a:pPr algn="ctr"/>
            <a:r>
              <a:rPr lang="cs-CZ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Oddělení zjišťování příčin vzniku požárů</a:t>
            </a:r>
          </a:p>
        </p:txBody>
      </p:sp>
      <p:pic>
        <p:nvPicPr>
          <p:cNvPr id="21507" name="Picture 3" descr="G:\Pracovni\Ocun17\2018\PraceODZP\20180213_KonfBydleni\hzspraha.pn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7596336" y="188640"/>
            <a:ext cx="1835826" cy="1224136"/>
          </a:xfrm>
          <a:prstGeom prst="rect">
            <a:avLst/>
          </a:prstGeom>
          <a:noFill/>
        </p:spPr>
      </p:pic>
      <p:pic>
        <p:nvPicPr>
          <p:cNvPr id="21509" name="Picture 5" descr="G:\Pracovni\Ocun17\2018\PraceODZP\20180213_KonfBydleni\ZnakHZS_CR\logoHZS_CR.pn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179513" y="188640"/>
            <a:ext cx="922798" cy="1296144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1187624" y="908720"/>
            <a:ext cx="60486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u="sng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Požár TZ pračka – dodatečně nahlášený</a:t>
            </a:r>
          </a:p>
        </p:txBody>
      </p:sp>
      <p:pic>
        <p:nvPicPr>
          <p:cNvPr id="12292" name="Picture 4" descr="C:\Users\david.vrzal\Documents\prace\20180213_KonfBydleni\Priklady\20170818B_07414\zp20170818B_07414_Dv036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611560" y="1556792"/>
            <a:ext cx="7848872" cy="52249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2195736" y="188640"/>
            <a:ext cx="4680520" cy="677108"/>
          </a:xfrm>
          <a:prstGeom prst="rect">
            <a:avLst/>
          </a:prstGeom>
          <a:solidFill>
            <a:schemeClr val="accent1">
              <a:alpha val="55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Hasičský záchranný sbor hl. m. Prahy</a:t>
            </a:r>
          </a:p>
          <a:p>
            <a:pPr algn="ctr"/>
            <a:r>
              <a:rPr lang="cs-CZ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Oddělení zjišťování příčin vzniku požárů</a:t>
            </a:r>
          </a:p>
        </p:txBody>
      </p:sp>
      <p:pic>
        <p:nvPicPr>
          <p:cNvPr id="21507" name="Picture 3" descr="G:\Pracovni\Ocun17\2018\PraceODZP\20180213_KonfBydleni\hzspraha.pn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7596336" y="188640"/>
            <a:ext cx="1835826" cy="1224136"/>
          </a:xfrm>
          <a:prstGeom prst="rect">
            <a:avLst/>
          </a:prstGeom>
          <a:noFill/>
        </p:spPr>
      </p:pic>
      <p:pic>
        <p:nvPicPr>
          <p:cNvPr id="21509" name="Picture 5" descr="G:\Pracovni\Ocun17\2018\PraceODZP\20180213_KonfBydleni\ZnakHZS_CR\logoHZS_CR.pn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179513" y="188640"/>
            <a:ext cx="922798" cy="1296144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1835696" y="908720"/>
            <a:ext cx="5400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u="sng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Technické závady elektroinstalace</a:t>
            </a:r>
          </a:p>
        </p:txBody>
      </p:sp>
      <p:sp>
        <p:nvSpPr>
          <p:cNvPr id="14" name="TextovéPole 13"/>
          <p:cNvSpPr txBox="1"/>
          <p:nvPr/>
        </p:nvSpPr>
        <p:spPr>
          <a:xfrm>
            <a:off x="179512" y="2132856"/>
            <a:ext cx="496855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4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Prodlužovací kabely</a:t>
            </a:r>
          </a:p>
          <a:p>
            <a:pPr>
              <a:lnSpc>
                <a:spcPct val="150000"/>
              </a:lnSpc>
              <a:buFontTx/>
              <a:buChar char="-"/>
            </a:pPr>
            <a:r>
              <a:rPr lang="cs-CZ" sz="24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 požár </a:t>
            </a:r>
            <a:r>
              <a:rPr lang="cs-CZ" sz="2400" dirty="0" err="1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rozbočovací</a:t>
            </a:r>
            <a:r>
              <a:rPr lang="cs-CZ" sz="24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 zásuvky</a:t>
            </a:r>
          </a:p>
          <a:p>
            <a:pPr>
              <a:lnSpc>
                <a:spcPct val="150000"/>
              </a:lnSpc>
              <a:buFontTx/>
              <a:buChar char="-"/>
            </a:pPr>
            <a:r>
              <a:rPr lang="cs-CZ" sz="24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 myčka a mikrovlnná trouba</a:t>
            </a:r>
          </a:p>
          <a:p>
            <a:pPr>
              <a:lnSpc>
                <a:spcPct val="150000"/>
              </a:lnSpc>
            </a:pPr>
            <a:r>
              <a:rPr lang="cs-CZ" sz="24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- jsou určeny pro dočasné použití</a:t>
            </a:r>
          </a:p>
          <a:p>
            <a:pPr>
              <a:lnSpc>
                <a:spcPct val="150000"/>
              </a:lnSpc>
              <a:buFontTx/>
              <a:buChar char="-"/>
            </a:pPr>
            <a:r>
              <a:rPr lang="cs-CZ" sz="24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 omezeno proudové zatížení 10 A</a:t>
            </a:r>
          </a:p>
          <a:p>
            <a:pPr>
              <a:lnSpc>
                <a:spcPct val="150000"/>
              </a:lnSpc>
              <a:buFontTx/>
              <a:buChar char="-"/>
            </a:pPr>
            <a:r>
              <a:rPr lang="cs-CZ" sz="24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 nepoužívat trvale, jen dočasně</a:t>
            </a:r>
          </a:p>
          <a:p>
            <a:pPr>
              <a:lnSpc>
                <a:spcPct val="150000"/>
              </a:lnSpc>
              <a:buFontTx/>
              <a:buChar char="-"/>
            </a:pPr>
            <a:endParaRPr lang="cs-CZ" sz="2400" dirty="0" smtClean="0">
              <a:solidFill>
                <a:srgbClr val="FFC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3554" name="Picture 2" descr="C:\Users\david.vrzal\Documents\prace\20180213_KonfBydleni\Priklady\Kulda\rozdvojka\zp20150814B_06494_Ku001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5148064" y="1628800"/>
            <a:ext cx="3246437" cy="4876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2195736" y="188640"/>
            <a:ext cx="4680520" cy="677108"/>
          </a:xfrm>
          <a:prstGeom prst="rect">
            <a:avLst/>
          </a:prstGeom>
          <a:solidFill>
            <a:schemeClr val="accent1">
              <a:alpha val="55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Hasičský záchranný sbor hl. m. Prahy</a:t>
            </a:r>
          </a:p>
          <a:p>
            <a:pPr algn="ctr"/>
            <a:r>
              <a:rPr lang="cs-CZ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Oddělení zjišťování příčin vzniku požárů</a:t>
            </a:r>
          </a:p>
        </p:txBody>
      </p:sp>
      <p:pic>
        <p:nvPicPr>
          <p:cNvPr id="21507" name="Picture 3" descr="G:\Pracovni\Ocun17\2018\PraceODZP\20180213_KonfBydleni\hzspraha.pn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7596336" y="188640"/>
            <a:ext cx="1835826" cy="1224136"/>
          </a:xfrm>
          <a:prstGeom prst="rect">
            <a:avLst/>
          </a:prstGeom>
          <a:noFill/>
        </p:spPr>
      </p:pic>
      <p:pic>
        <p:nvPicPr>
          <p:cNvPr id="21509" name="Picture 5" descr="G:\Pracovni\Ocun17\2018\PraceODZP\20180213_KonfBydleni\ZnakHZS_CR\logoHZS_CR.pn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179513" y="188640"/>
            <a:ext cx="922798" cy="1296144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1835696" y="908720"/>
            <a:ext cx="5400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u="sng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Technické závady elektroinstalace</a:t>
            </a:r>
          </a:p>
        </p:txBody>
      </p:sp>
      <p:pic>
        <p:nvPicPr>
          <p:cNvPr id="24578" name="Picture 2" descr="C:\Users\david.vrzal\Documents\prace\20180213_KonfBydleni\Priklady\Kulda\rozdvojka\zp20150814B_06494_Ku007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611560" y="1484784"/>
            <a:ext cx="7896444" cy="52565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2195736" y="188640"/>
            <a:ext cx="4680520" cy="677108"/>
          </a:xfrm>
          <a:prstGeom prst="rect">
            <a:avLst/>
          </a:prstGeom>
          <a:solidFill>
            <a:schemeClr val="accent1">
              <a:alpha val="55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Hasičský záchranný sbor hl. m. Prahy</a:t>
            </a:r>
          </a:p>
          <a:p>
            <a:pPr algn="ctr"/>
            <a:r>
              <a:rPr lang="cs-CZ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Oddělení zjišťování příčin vzniku požárů</a:t>
            </a:r>
          </a:p>
        </p:txBody>
      </p:sp>
      <p:pic>
        <p:nvPicPr>
          <p:cNvPr id="21507" name="Picture 3" descr="G:\Pracovni\Ocun17\2018\PraceODZP\20180213_KonfBydleni\hzspraha.pn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7596336" y="188640"/>
            <a:ext cx="1835826" cy="1224136"/>
          </a:xfrm>
          <a:prstGeom prst="rect">
            <a:avLst/>
          </a:prstGeom>
          <a:noFill/>
        </p:spPr>
      </p:pic>
      <p:pic>
        <p:nvPicPr>
          <p:cNvPr id="21509" name="Picture 5" descr="G:\Pracovni\Ocun17\2018\PraceODZP\20180213_KonfBydleni\ZnakHZS_CR\logoHZS_CR.pn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179513" y="188640"/>
            <a:ext cx="922798" cy="1296144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1835696" y="908720"/>
            <a:ext cx="5400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u="sng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Technické závady – baterie, nabíjení</a:t>
            </a:r>
          </a:p>
        </p:txBody>
      </p:sp>
      <p:pic>
        <p:nvPicPr>
          <p:cNvPr id="29698" name="Picture 2" descr="C:\Users\david.vrzal\Documents\prace\20180213_KonfBydleni\Priklady\Kulda\powerbanka - tz\zp20161107C_08764_Kr002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611560" y="1484783"/>
            <a:ext cx="7848872" cy="522180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2195736" y="188640"/>
            <a:ext cx="4680520" cy="677108"/>
          </a:xfrm>
          <a:prstGeom prst="rect">
            <a:avLst/>
          </a:prstGeom>
          <a:solidFill>
            <a:schemeClr val="accent1">
              <a:alpha val="55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Hasičský záchranný sbor hl. m. Prahy</a:t>
            </a:r>
          </a:p>
          <a:p>
            <a:pPr algn="ctr"/>
            <a:r>
              <a:rPr lang="cs-CZ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Oddělení zjišťování příčin vzniku požárů</a:t>
            </a:r>
          </a:p>
        </p:txBody>
      </p:sp>
      <p:pic>
        <p:nvPicPr>
          <p:cNvPr id="21507" name="Picture 3" descr="G:\Pracovni\Ocun17\2018\PraceODZP\20180213_KonfBydleni\hzspraha.pn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7596336" y="188640"/>
            <a:ext cx="1835826" cy="1224136"/>
          </a:xfrm>
          <a:prstGeom prst="rect">
            <a:avLst/>
          </a:prstGeom>
          <a:noFill/>
        </p:spPr>
      </p:pic>
      <p:pic>
        <p:nvPicPr>
          <p:cNvPr id="21509" name="Picture 5" descr="G:\Pracovni\Ocun17\2018\PraceODZP\20180213_KonfBydleni\ZnakHZS_CR\logoHZS_CR.pn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179513" y="188640"/>
            <a:ext cx="922798" cy="1296144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1835696" y="908720"/>
            <a:ext cx="5400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u="sng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Technické závady – baterie, nabíjení</a:t>
            </a:r>
          </a:p>
        </p:txBody>
      </p:sp>
      <p:pic>
        <p:nvPicPr>
          <p:cNvPr id="30722" name="Picture 2" descr="C:\Users\david.vrzal\Documents\prace\20180213_KonfBydleni\Priklady\Kulda\powerbanka - tz\zp20161107C_08764_Kr006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611560" y="1484783"/>
            <a:ext cx="7776864" cy="517390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2195736" y="188640"/>
            <a:ext cx="4680520" cy="677108"/>
          </a:xfrm>
          <a:prstGeom prst="rect">
            <a:avLst/>
          </a:prstGeom>
          <a:solidFill>
            <a:schemeClr val="accent1">
              <a:alpha val="55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Hasičský záchranný sbor hl. m. Prahy</a:t>
            </a:r>
          </a:p>
          <a:p>
            <a:pPr algn="ctr"/>
            <a:r>
              <a:rPr lang="cs-CZ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Oddělení zjišťování příčin vzniku požárů</a:t>
            </a:r>
          </a:p>
        </p:txBody>
      </p:sp>
      <p:pic>
        <p:nvPicPr>
          <p:cNvPr id="21507" name="Picture 3" descr="G:\Pracovni\Ocun17\2018\PraceODZP\20180213_KonfBydleni\hzspraha.pn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7596336" y="188640"/>
            <a:ext cx="1835826" cy="1224136"/>
          </a:xfrm>
          <a:prstGeom prst="rect">
            <a:avLst/>
          </a:prstGeom>
          <a:noFill/>
        </p:spPr>
      </p:pic>
      <p:pic>
        <p:nvPicPr>
          <p:cNvPr id="21509" name="Picture 5" descr="G:\Pracovni\Ocun17\2018\PraceODZP\20180213_KonfBydleni\ZnakHZS_CR\logoHZS_CR.pn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179513" y="188640"/>
            <a:ext cx="922798" cy="1296144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1835696" y="908720"/>
            <a:ext cx="5400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u="sng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Nedbalost – elektrický sporák</a:t>
            </a:r>
          </a:p>
        </p:txBody>
      </p:sp>
      <p:pic>
        <p:nvPicPr>
          <p:cNvPr id="25602" name="Picture 2" descr="C:\Users\david.vrzal\Documents\prace\20180213_KonfBydleni\Priklady\Kulda\byt PAN - nedbalost -zapnutí sporáku\zp20161111A_08851_Pa004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683568" y="1484784"/>
            <a:ext cx="7776864" cy="51764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2195736" y="188640"/>
            <a:ext cx="4680520" cy="677108"/>
          </a:xfrm>
          <a:prstGeom prst="rect">
            <a:avLst/>
          </a:prstGeom>
          <a:solidFill>
            <a:schemeClr val="accent1">
              <a:alpha val="55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Hasičský záchranný sbor hl. m. Prahy</a:t>
            </a:r>
          </a:p>
          <a:p>
            <a:pPr algn="ctr"/>
            <a:r>
              <a:rPr lang="cs-CZ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Oddělení zjišťování příčin vzniku požárů</a:t>
            </a:r>
          </a:p>
        </p:txBody>
      </p:sp>
      <p:pic>
        <p:nvPicPr>
          <p:cNvPr id="21507" name="Picture 3" descr="G:\Pracovni\Ocun17\2018\PraceODZP\20180213_KonfBydleni\hzspraha.pn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7596336" y="188640"/>
            <a:ext cx="1835826" cy="1224136"/>
          </a:xfrm>
          <a:prstGeom prst="rect">
            <a:avLst/>
          </a:prstGeom>
          <a:noFill/>
        </p:spPr>
      </p:pic>
      <p:pic>
        <p:nvPicPr>
          <p:cNvPr id="21509" name="Picture 5" descr="G:\Pracovni\Ocun17\2018\PraceODZP\20180213_KonfBydleni\ZnakHZS_CR\logoHZS_CR.pn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179513" y="188640"/>
            <a:ext cx="922798" cy="1296144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1835696" y="908720"/>
            <a:ext cx="5400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u="sng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Nedbalost – elektrický sporák</a:t>
            </a:r>
          </a:p>
        </p:txBody>
      </p:sp>
      <p:pic>
        <p:nvPicPr>
          <p:cNvPr id="26626" name="Picture 2" descr="C:\Users\david.vrzal\Documents\prace\20180213_KonfBydleni\Priklady\Kulda\byt PAN - nedbalost -zapnutí sporáku\zp20161111A_08851_Pa005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611560" y="1556792"/>
            <a:ext cx="7848872" cy="522440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2195736" y="188640"/>
            <a:ext cx="4680520" cy="677108"/>
          </a:xfrm>
          <a:prstGeom prst="rect">
            <a:avLst/>
          </a:prstGeom>
          <a:solidFill>
            <a:schemeClr val="accent1">
              <a:alpha val="55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Hasičský záchranný sbor hl. m. Prahy</a:t>
            </a:r>
          </a:p>
          <a:p>
            <a:pPr algn="ctr"/>
            <a:r>
              <a:rPr lang="cs-CZ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Oddělení zjišťování příčin vzniku požárů</a:t>
            </a:r>
          </a:p>
        </p:txBody>
      </p:sp>
      <p:pic>
        <p:nvPicPr>
          <p:cNvPr id="21507" name="Picture 3" descr="G:\Pracovni\Ocun17\2018\PraceODZP\20180213_KonfBydleni\hzspraha.pn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7596336" y="188640"/>
            <a:ext cx="1835826" cy="1224136"/>
          </a:xfrm>
          <a:prstGeom prst="rect">
            <a:avLst/>
          </a:prstGeom>
          <a:noFill/>
        </p:spPr>
      </p:pic>
      <p:pic>
        <p:nvPicPr>
          <p:cNvPr id="21509" name="Picture 5" descr="G:\Pracovni\Ocun17\2018\PraceODZP\20180213_KonfBydleni\ZnakHZS_CR\logoHZS_CR.pn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179513" y="188640"/>
            <a:ext cx="922798" cy="1296144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1835696" y="908720"/>
            <a:ext cx="5400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u="sng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Nedbalost – elektrický sporák</a:t>
            </a:r>
          </a:p>
        </p:txBody>
      </p:sp>
      <p:pic>
        <p:nvPicPr>
          <p:cNvPr id="27650" name="Picture 2" descr="C:\Users\david.vrzal\Documents\prace\20180213_KonfBydleni\Priklady\Kulda\byt PAN - nedbalost -zapnutí sporáku\zp20161111A_08851_Pa009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611560" y="1484784"/>
            <a:ext cx="7920880" cy="527233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2195736" y="188640"/>
            <a:ext cx="4680520" cy="677108"/>
          </a:xfrm>
          <a:prstGeom prst="rect">
            <a:avLst/>
          </a:prstGeom>
          <a:solidFill>
            <a:schemeClr val="accent1">
              <a:alpha val="55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Hasičský záchranný sbor hl. m. Prahy</a:t>
            </a:r>
          </a:p>
          <a:p>
            <a:pPr algn="ctr"/>
            <a:r>
              <a:rPr lang="cs-CZ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Oddělení zjišťování příčin vzniku požárů</a:t>
            </a:r>
          </a:p>
        </p:txBody>
      </p:sp>
      <p:pic>
        <p:nvPicPr>
          <p:cNvPr id="21507" name="Picture 3" descr="G:\Pracovni\Ocun17\2018\PraceODZP\20180213_KonfBydleni\hzspraha.pn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7596336" y="188640"/>
            <a:ext cx="1835826" cy="1224136"/>
          </a:xfrm>
          <a:prstGeom prst="rect">
            <a:avLst/>
          </a:prstGeom>
          <a:noFill/>
        </p:spPr>
      </p:pic>
      <p:pic>
        <p:nvPicPr>
          <p:cNvPr id="21509" name="Picture 5" descr="G:\Pracovni\Ocun17\2018\PraceODZP\20180213_KonfBydleni\ZnakHZS_CR\logoHZS_CR.pn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179513" y="188640"/>
            <a:ext cx="922798" cy="1296144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971600" y="908720"/>
            <a:ext cx="69847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u="sng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Nedbalost – otevřený oheň (svíčky, prskavky atp.)</a:t>
            </a:r>
          </a:p>
        </p:txBody>
      </p:sp>
      <p:pic>
        <p:nvPicPr>
          <p:cNvPr id="21506" name="Picture 2" descr="C:\Users\david.vrzal\Documents\prace\20180213_KonfBydleni\Priklady\Kulda\vánoční stromeček\zp20160131C_00668_Pů01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683568" y="1556791"/>
            <a:ext cx="3456384" cy="5195271"/>
          </a:xfrm>
          <a:prstGeom prst="rect">
            <a:avLst/>
          </a:prstGeom>
          <a:noFill/>
        </p:spPr>
      </p:pic>
      <p:pic>
        <p:nvPicPr>
          <p:cNvPr id="2" name="Picture 3" descr="C:\Users\david.vrzal\Documents\prace\20180213_KonfBydleni\Priklady\Kulda\vánoční stromeček\zp20160131C_00668_Pů05.JPG"/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4572000" y="1570062"/>
            <a:ext cx="3446027" cy="5179703"/>
          </a:xfrm>
          <a:prstGeom prst="rect">
            <a:avLst/>
          </a:prstGeom>
          <a:noFill/>
        </p:spPr>
      </p:pic>
      <p:sp>
        <p:nvSpPr>
          <p:cNvPr id="9" name="Šipka doprava 8"/>
          <p:cNvSpPr/>
          <p:nvPr/>
        </p:nvSpPr>
        <p:spPr>
          <a:xfrm rot="21444768">
            <a:off x="4862881" y="5330117"/>
            <a:ext cx="1284376" cy="155264"/>
          </a:xfrm>
          <a:prstGeom prst="rightArrow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2195736" y="188640"/>
            <a:ext cx="4680520" cy="677108"/>
          </a:xfrm>
          <a:prstGeom prst="rect">
            <a:avLst/>
          </a:prstGeom>
          <a:solidFill>
            <a:schemeClr val="accent1">
              <a:alpha val="55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Hasičský záchranný sbor hl. m. Prahy</a:t>
            </a:r>
          </a:p>
          <a:p>
            <a:pPr algn="ctr"/>
            <a:r>
              <a:rPr lang="cs-CZ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Oddělení zjišťování příčin vzniku požárů</a:t>
            </a:r>
          </a:p>
        </p:txBody>
      </p:sp>
      <p:pic>
        <p:nvPicPr>
          <p:cNvPr id="21507" name="Picture 3" descr="G:\Pracovni\Ocun17\2018\PraceODZP\20180213_KonfBydleni\hzspraha.pn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7596336" y="188640"/>
            <a:ext cx="1835826" cy="1224136"/>
          </a:xfrm>
          <a:prstGeom prst="rect">
            <a:avLst/>
          </a:prstGeom>
          <a:noFill/>
        </p:spPr>
      </p:pic>
      <p:pic>
        <p:nvPicPr>
          <p:cNvPr id="21509" name="Picture 5" descr="G:\Pracovni\Ocun17\2018\PraceODZP\20180213_KonfBydleni\ZnakHZS_CR\logoHZS_CR.pn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179513" y="188640"/>
            <a:ext cx="922798" cy="1296144"/>
          </a:xfrm>
          <a:prstGeom prst="rect">
            <a:avLst/>
          </a:prstGeom>
          <a:noFill/>
        </p:spPr>
      </p:pic>
      <p:pic>
        <p:nvPicPr>
          <p:cNvPr id="22530" name="Picture 2" descr="C:\Users\david.vrzal\Documents\prace\20180213_KonfBydleni\Priklady\Kulda\vánoční stromeček\zp20160131C_00668_Pů37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683568" y="1508886"/>
            <a:ext cx="7632848" cy="5078090"/>
          </a:xfrm>
          <a:prstGeom prst="rect">
            <a:avLst/>
          </a:prstGeom>
          <a:noFill/>
        </p:spPr>
      </p:pic>
      <p:sp>
        <p:nvSpPr>
          <p:cNvPr id="9" name="TextovéPole 8"/>
          <p:cNvSpPr txBox="1"/>
          <p:nvPr/>
        </p:nvSpPr>
        <p:spPr>
          <a:xfrm>
            <a:off x="971600" y="908720"/>
            <a:ext cx="69847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u="sng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Nedbalost – otevřený oheň (svíčky, prskavky atp.)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2195736" y="188640"/>
            <a:ext cx="4680520" cy="677108"/>
          </a:xfrm>
          <a:prstGeom prst="rect">
            <a:avLst/>
          </a:prstGeom>
          <a:solidFill>
            <a:schemeClr val="accent1">
              <a:alpha val="55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Hasičský záchranný sbor hl. m. Prahy</a:t>
            </a:r>
          </a:p>
          <a:p>
            <a:pPr algn="ctr"/>
            <a:r>
              <a:rPr lang="cs-CZ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Oddělení zjišťování příčin vzniku požárů</a:t>
            </a:r>
          </a:p>
        </p:txBody>
      </p:sp>
      <p:pic>
        <p:nvPicPr>
          <p:cNvPr id="21507" name="Picture 3" descr="G:\Pracovni\Ocun17\2018\PraceODZP\20180213_KonfBydleni\hzspraha.pn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7596336" y="188640"/>
            <a:ext cx="1835826" cy="1224136"/>
          </a:xfrm>
          <a:prstGeom prst="rect">
            <a:avLst/>
          </a:prstGeom>
          <a:noFill/>
        </p:spPr>
      </p:pic>
      <p:pic>
        <p:nvPicPr>
          <p:cNvPr id="21509" name="Picture 5" descr="G:\Pracovni\Ocun17\2018\PraceODZP\20180213_KonfBydleni\ZnakHZS_CR\logoHZS_CR.pn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179513" y="188640"/>
            <a:ext cx="922798" cy="1296144"/>
          </a:xfrm>
          <a:prstGeom prst="rect">
            <a:avLst/>
          </a:prstGeom>
          <a:noFill/>
        </p:spPr>
      </p:pic>
      <p:pic>
        <p:nvPicPr>
          <p:cNvPr id="2050" name="Picture 2" descr="C:\Users\david.vrzal\Documents\prace\20180213_KonfBydleni\Priklady\Kulda\ODZP fotky do prezentace\foto k prezentaci\balkón - svíčka\zp20161205A_09602_Ks04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539552" y="1484784"/>
            <a:ext cx="7920880" cy="5272337"/>
          </a:xfrm>
          <a:prstGeom prst="rect">
            <a:avLst/>
          </a:prstGeom>
          <a:noFill/>
        </p:spPr>
      </p:pic>
      <p:sp>
        <p:nvSpPr>
          <p:cNvPr id="10" name="Šipka doprava 9"/>
          <p:cNvSpPr/>
          <p:nvPr/>
        </p:nvSpPr>
        <p:spPr>
          <a:xfrm rot="9772469">
            <a:off x="5924686" y="4484362"/>
            <a:ext cx="2313866" cy="243359"/>
          </a:xfrm>
          <a:prstGeom prst="rightArrow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TextovéPole 10"/>
          <p:cNvSpPr txBox="1"/>
          <p:nvPr/>
        </p:nvSpPr>
        <p:spPr>
          <a:xfrm>
            <a:off x="971600" y="908720"/>
            <a:ext cx="69847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u="sng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Nedbalost – otevřený oheň (svíčky, prskavky atp.)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2195736" y="188640"/>
            <a:ext cx="4680520" cy="677108"/>
          </a:xfrm>
          <a:prstGeom prst="rect">
            <a:avLst/>
          </a:prstGeom>
          <a:solidFill>
            <a:schemeClr val="accent1">
              <a:alpha val="55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Hasičský záchranný sbor hl. m. Prahy</a:t>
            </a:r>
          </a:p>
          <a:p>
            <a:pPr algn="ctr"/>
            <a:r>
              <a:rPr lang="cs-CZ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Oddělení zjišťování příčin vzniku požárů</a:t>
            </a:r>
          </a:p>
        </p:txBody>
      </p:sp>
      <p:pic>
        <p:nvPicPr>
          <p:cNvPr id="21507" name="Picture 3" descr="G:\Pracovni\Ocun17\2018\PraceODZP\20180213_KonfBydleni\hzspraha.pn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7596336" y="188640"/>
            <a:ext cx="1835826" cy="1224136"/>
          </a:xfrm>
          <a:prstGeom prst="rect">
            <a:avLst/>
          </a:prstGeom>
          <a:noFill/>
        </p:spPr>
      </p:pic>
      <p:pic>
        <p:nvPicPr>
          <p:cNvPr id="21509" name="Picture 5" descr="G:\Pracovni\Ocun17\2018\PraceODZP\20180213_KonfBydleni\ZnakHZS_CR\logoHZS_CR.pn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179513" y="188640"/>
            <a:ext cx="922798" cy="1296144"/>
          </a:xfrm>
          <a:prstGeom prst="rect">
            <a:avLst/>
          </a:prstGeom>
          <a:noFill/>
        </p:spPr>
      </p:pic>
      <p:pic>
        <p:nvPicPr>
          <p:cNvPr id="33794" name="Picture 2" descr="C:\Users\david.vrzal\Documents\prace\20180213_KonfBydleni\Priklady\20160120B_00429\zp20160120B_00429_Ku003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611560" y="1556792"/>
            <a:ext cx="7992888" cy="5320786"/>
          </a:xfrm>
          <a:prstGeom prst="rect">
            <a:avLst/>
          </a:prstGeom>
          <a:noFill/>
        </p:spPr>
      </p:pic>
      <p:sp>
        <p:nvSpPr>
          <p:cNvPr id="11" name="TextovéPole 10"/>
          <p:cNvSpPr txBox="1"/>
          <p:nvPr/>
        </p:nvSpPr>
        <p:spPr>
          <a:xfrm>
            <a:off x="971600" y="908720"/>
            <a:ext cx="69847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u="sng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Nedbalost – otevřený oheň (svíčky, prskavky atp.)</a:t>
            </a:r>
          </a:p>
        </p:txBody>
      </p:sp>
      <p:sp>
        <p:nvSpPr>
          <p:cNvPr id="10" name="Šipka doprava 9"/>
          <p:cNvSpPr/>
          <p:nvPr/>
        </p:nvSpPr>
        <p:spPr>
          <a:xfrm rot="2068536">
            <a:off x="364500" y="2536969"/>
            <a:ext cx="1824835" cy="202124"/>
          </a:xfrm>
          <a:prstGeom prst="rightArrow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2195736" y="188640"/>
            <a:ext cx="4680520" cy="677108"/>
          </a:xfrm>
          <a:prstGeom prst="rect">
            <a:avLst/>
          </a:prstGeom>
          <a:solidFill>
            <a:schemeClr val="accent1">
              <a:alpha val="55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Hasičský záchranný sbor hl. m. Prahy</a:t>
            </a:r>
          </a:p>
          <a:p>
            <a:pPr algn="ctr"/>
            <a:r>
              <a:rPr lang="cs-CZ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Oddělení zjišťování příčin vzniku požárů</a:t>
            </a:r>
          </a:p>
        </p:txBody>
      </p:sp>
      <p:pic>
        <p:nvPicPr>
          <p:cNvPr id="21507" name="Picture 3" descr="G:\Pracovni\Ocun17\2018\PraceODZP\20180213_KonfBydleni\hzspraha.pn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7596336" y="188640"/>
            <a:ext cx="1835826" cy="1224136"/>
          </a:xfrm>
          <a:prstGeom prst="rect">
            <a:avLst/>
          </a:prstGeom>
          <a:noFill/>
        </p:spPr>
      </p:pic>
      <p:pic>
        <p:nvPicPr>
          <p:cNvPr id="21509" name="Picture 5" descr="G:\Pracovni\Ocun17\2018\PraceODZP\20180213_KonfBydleni\ZnakHZS_CR\logoHZS_CR.pn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179513" y="188640"/>
            <a:ext cx="922798" cy="1296144"/>
          </a:xfrm>
          <a:prstGeom prst="rect">
            <a:avLst/>
          </a:prstGeom>
          <a:noFill/>
        </p:spPr>
      </p:pic>
      <p:sp>
        <p:nvSpPr>
          <p:cNvPr id="11" name="TextovéPole 10"/>
          <p:cNvSpPr txBox="1"/>
          <p:nvPr/>
        </p:nvSpPr>
        <p:spPr>
          <a:xfrm>
            <a:off x="971600" y="908720"/>
            <a:ext cx="69847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u="sng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Nedbalost – otevřený oheň (svíčky, prskavky atp.)</a:t>
            </a:r>
          </a:p>
        </p:txBody>
      </p:sp>
      <p:pic>
        <p:nvPicPr>
          <p:cNvPr id="34818" name="Picture 2" descr="C:\Users\david.vrzal\Documents\prace\20180213_KonfBydleni\Priklady\20160120B_00429\zp20160120B_00429_Ku006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611560" y="1537214"/>
            <a:ext cx="7920880" cy="5272851"/>
          </a:xfrm>
          <a:prstGeom prst="rect">
            <a:avLst/>
          </a:prstGeom>
          <a:noFill/>
        </p:spPr>
      </p:pic>
      <p:sp>
        <p:nvSpPr>
          <p:cNvPr id="7" name="Šipka doprava 6"/>
          <p:cNvSpPr/>
          <p:nvPr/>
        </p:nvSpPr>
        <p:spPr>
          <a:xfrm rot="10800000">
            <a:off x="7229873" y="4293096"/>
            <a:ext cx="1284376" cy="155264"/>
          </a:xfrm>
          <a:prstGeom prst="rightArrow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2195736" y="188640"/>
            <a:ext cx="4680520" cy="677108"/>
          </a:xfrm>
          <a:prstGeom prst="rect">
            <a:avLst/>
          </a:prstGeom>
          <a:solidFill>
            <a:schemeClr val="accent1">
              <a:alpha val="55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Hasičský záchranný sbor hl. m. Prahy</a:t>
            </a:r>
          </a:p>
          <a:p>
            <a:pPr algn="ctr"/>
            <a:r>
              <a:rPr lang="cs-CZ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Oddělení zjišťování příčin vzniku požárů</a:t>
            </a:r>
          </a:p>
        </p:txBody>
      </p:sp>
      <p:pic>
        <p:nvPicPr>
          <p:cNvPr id="21507" name="Picture 3" descr="G:\Pracovni\Ocun17\2018\PraceODZP\20180213_KonfBydleni\hzspraha.pn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7596336" y="188640"/>
            <a:ext cx="1835826" cy="1224136"/>
          </a:xfrm>
          <a:prstGeom prst="rect">
            <a:avLst/>
          </a:prstGeom>
          <a:noFill/>
        </p:spPr>
      </p:pic>
      <p:pic>
        <p:nvPicPr>
          <p:cNvPr id="21509" name="Picture 5" descr="G:\Pracovni\Ocun17\2018\PraceODZP\20180213_KonfBydleni\ZnakHZS_CR\logoHZS_CR.pn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179513" y="188640"/>
            <a:ext cx="922798" cy="1296144"/>
          </a:xfrm>
          <a:prstGeom prst="rect">
            <a:avLst/>
          </a:prstGeom>
          <a:noFill/>
        </p:spPr>
      </p:pic>
      <p:sp>
        <p:nvSpPr>
          <p:cNvPr id="11" name="TextovéPole 10"/>
          <p:cNvSpPr txBox="1"/>
          <p:nvPr/>
        </p:nvSpPr>
        <p:spPr>
          <a:xfrm>
            <a:off x="971600" y="908720"/>
            <a:ext cx="69847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u="sng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Nedbalost – otevřený oheň (svíčky, prskavky atp.)</a:t>
            </a:r>
          </a:p>
        </p:txBody>
      </p:sp>
      <p:pic>
        <p:nvPicPr>
          <p:cNvPr id="35842" name="Picture 2" descr="C:\Users\david.vrzal\Documents\prace\20180213_KonfBydleni\Priklady\20160120B_00429\zp20160120B_00429_Ku012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611560" y="1484784"/>
            <a:ext cx="7848872" cy="52249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2195736" y="188640"/>
            <a:ext cx="4680520" cy="677108"/>
          </a:xfrm>
          <a:prstGeom prst="rect">
            <a:avLst/>
          </a:prstGeom>
          <a:solidFill>
            <a:schemeClr val="accent1">
              <a:alpha val="55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Hasičský záchranný sbor hl. m. Prahy</a:t>
            </a:r>
          </a:p>
          <a:p>
            <a:pPr algn="ctr"/>
            <a:r>
              <a:rPr lang="cs-CZ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Oddělení zjišťování příčin vzniku požárů</a:t>
            </a:r>
          </a:p>
        </p:txBody>
      </p:sp>
      <p:pic>
        <p:nvPicPr>
          <p:cNvPr id="21507" name="Picture 3" descr="G:\Pracovni\Ocun17\2018\PraceODZP\20180213_KonfBydleni\hzspraha.pn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7596336" y="188640"/>
            <a:ext cx="1835826" cy="1224136"/>
          </a:xfrm>
          <a:prstGeom prst="rect">
            <a:avLst/>
          </a:prstGeom>
          <a:noFill/>
        </p:spPr>
      </p:pic>
      <p:pic>
        <p:nvPicPr>
          <p:cNvPr id="21509" name="Picture 5" descr="G:\Pracovni\Ocun17\2018\PraceODZP\20180213_KonfBydleni\ZnakHZS_CR\logoHZS_CR.pn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179513" y="188640"/>
            <a:ext cx="922798" cy="1296144"/>
          </a:xfrm>
          <a:prstGeom prst="rect">
            <a:avLst/>
          </a:prstGeom>
          <a:noFill/>
        </p:spPr>
      </p:pic>
      <p:sp>
        <p:nvSpPr>
          <p:cNvPr id="11" name="TextovéPole 10"/>
          <p:cNvSpPr txBox="1"/>
          <p:nvPr/>
        </p:nvSpPr>
        <p:spPr>
          <a:xfrm>
            <a:off x="971600" y="908720"/>
            <a:ext cx="69847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u="sng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Nedbalost – otevřený oheň (svíčky, prskavky atp.)</a:t>
            </a:r>
          </a:p>
        </p:txBody>
      </p:sp>
      <p:pic>
        <p:nvPicPr>
          <p:cNvPr id="36867" name="Picture 3" descr="C:\Users\david.vrzal\Documents\prace\20180213_KonfBydleni\Priklady\20160120B_00429\zp20160120B_00429_Ku018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539552" y="1484784"/>
            <a:ext cx="7920880" cy="527285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2195736" y="188640"/>
            <a:ext cx="4680520" cy="677108"/>
          </a:xfrm>
          <a:prstGeom prst="rect">
            <a:avLst/>
          </a:prstGeom>
          <a:solidFill>
            <a:schemeClr val="accent1">
              <a:alpha val="55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Hasičský záchranný sbor hl. m. Prahy</a:t>
            </a:r>
          </a:p>
          <a:p>
            <a:pPr algn="ctr"/>
            <a:r>
              <a:rPr lang="cs-CZ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Oddělení zjišťování příčin vzniku požárů</a:t>
            </a:r>
          </a:p>
        </p:txBody>
      </p:sp>
      <p:pic>
        <p:nvPicPr>
          <p:cNvPr id="21507" name="Picture 3" descr="G:\Pracovni\Ocun17\2018\PraceODZP\20180213_KonfBydleni\hzspraha.pn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7596336" y="188640"/>
            <a:ext cx="1835826" cy="1224136"/>
          </a:xfrm>
          <a:prstGeom prst="rect">
            <a:avLst/>
          </a:prstGeom>
          <a:noFill/>
        </p:spPr>
      </p:pic>
      <p:pic>
        <p:nvPicPr>
          <p:cNvPr id="21509" name="Picture 5" descr="G:\Pracovni\Ocun17\2018\PraceODZP\20180213_KonfBydleni\ZnakHZS_CR\logoHZS_CR.pn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179513" y="188640"/>
            <a:ext cx="922798" cy="1296144"/>
          </a:xfrm>
          <a:prstGeom prst="rect">
            <a:avLst/>
          </a:prstGeom>
          <a:noFill/>
        </p:spPr>
      </p:pic>
      <p:sp>
        <p:nvSpPr>
          <p:cNvPr id="11" name="TextovéPole 10"/>
          <p:cNvSpPr txBox="1"/>
          <p:nvPr/>
        </p:nvSpPr>
        <p:spPr>
          <a:xfrm>
            <a:off x="971600" y="908720"/>
            <a:ext cx="69847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u="sng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Nedbalost – otevřený oheň (svíčky, prskavky atp.)</a:t>
            </a:r>
          </a:p>
        </p:txBody>
      </p:sp>
      <p:pic>
        <p:nvPicPr>
          <p:cNvPr id="37890" name="Picture 2" descr="C:\Users\david.vrzal\Documents\prace\20180213_KonfBydleni\Priklady\20160120B_00429\zp20160120B_00429_Ku024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683568" y="1484784"/>
            <a:ext cx="7848872" cy="52249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2195736" y="188640"/>
            <a:ext cx="4680520" cy="677108"/>
          </a:xfrm>
          <a:prstGeom prst="rect">
            <a:avLst/>
          </a:prstGeom>
          <a:solidFill>
            <a:schemeClr val="accent1">
              <a:alpha val="55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Hasičský záchranný sbor hl. m. Prahy</a:t>
            </a:r>
          </a:p>
          <a:p>
            <a:pPr algn="ctr"/>
            <a:r>
              <a:rPr lang="cs-CZ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Oddělení zjišťování příčin vzniku požárů</a:t>
            </a:r>
          </a:p>
        </p:txBody>
      </p:sp>
      <p:pic>
        <p:nvPicPr>
          <p:cNvPr id="21507" name="Picture 3" descr="G:\Pracovni\Ocun17\2018\PraceODZP\20180213_KonfBydleni\hzspraha.pn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7596336" y="188640"/>
            <a:ext cx="1835826" cy="1224136"/>
          </a:xfrm>
          <a:prstGeom prst="rect">
            <a:avLst/>
          </a:prstGeom>
          <a:noFill/>
        </p:spPr>
      </p:pic>
      <p:pic>
        <p:nvPicPr>
          <p:cNvPr id="21509" name="Picture 5" descr="G:\Pracovni\Ocun17\2018\PraceODZP\20180213_KonfBydleni\ZnakHZS_CR\logoHZS_CR.pn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179513" y="188640"/>
            <a:ext cx="922798" cy="1296144"/>
          </a:xfrm>
          <a:prstGeom prst="rect">
            <a:avLst/>
          </a:prstGeom>
          <a:noFill/>
        </p:spPr>
      </p:pic>
      <p:sp>
        <p:nvSpPr>
          <p:cNvPr id="11" name="TextovéPole 10"/>
          <p:cNvSpPr txBox="1"/>
          <p:nvPr/>
        </p:nvSpPr>
        <p:spPr>
          <a:xfrm>
            <a:off x="971600" y="908720"/>
            <a:ext cx="69847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u="sng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Nedbalost – otevřený oheň (svíčky, prskavky atp.)</a:t>
            </a:r>
          </a:p>
        </p:txBody>
      </p:sp>
      <p:pic>
        <p:nvPicPr>
          <p:cNvPr id="38914" name="Picture 2" descr="C:\Users\david.vrzal\Documents\prace\20180213_KonfBydleni\Priklady\20160120B_00429\zp20160120B_00429_Ku049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611560" y="1484784"/>
            <a:ext cx="7776864" cy="5176981"/>
          </a:xfrm>
          <a:prstGeom prst="rect">
            <a:avLst/>
          </a:prstGeom>
          <a:noFill/>
        </p:spPr>
      </p:pic>
      <p:sp>
        <p:nvSpPr>
          <p:cNvPr id="7" name="Šipka doprava 6"/>
          <p:cNvSpPr/>
          <p:nvPr/>
        </p:nvSpPr>
        <p:spPr>
          <a:xfrm rot="12126121">
            <a:off x="4964814" y="4647451"/>
            <a:ext cx="2313866" cy="243359"/>
          </a:xfrm>
          <a:prstGeom prst="rightArrow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2195736" y="188640"/>
            <a:ext cx="4680520" cy="677108"/>
          </a:xfrm>
          <a:prstGeom prst="rect">
            <a:avLst/>
          </a:prstGeom>
          <a:solidFill>
            <a:schemeClr val="accent1">
              <a:alpha val="55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Hasičský záchranný sbor hl. m. Prahy</a:t>
            </a:r>
          </a:p>
          <a:p>
            <a:pPr algn="ctr"/>
            <a:r>
              <a:rPr lang="cs-CZ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Oddělení zjišťování příčin vzniku požárů</a:t>
            </a:r>
          </a:p>
        </p:txBody>
      </p:sp>
      <p:pic>
        <p:nvPicPr>
          <p:cNvPr id="21507" name="Picture 3" descr="G:\Pracovni\Ocun17\2018\PraceODZP\20180213_KonfBydleni\hzspraha.pn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7596336" y="188640"/>
            <a:ext cx="1835826" cy="1224136"/>
          </a:xfrm>
          <a:prstGeom prst="rect">
            <a:avLst/>
          </a:prstGeom>
          <a:noFill/>
        </p:spPr>
      </p:pic>
      <p:pic>
        <p:nvPicPr>
          <p:cNvPr id="21509" name="Picture 5" descr="G:\Pracovni\Ocun17\2018\PraceODZP\20180213_KonfBydleni\ZnakHZS_CR\logoHZS_CR.pn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179513" y="188640"/>
            <a:ext cx="922798" cy="1296144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1835696" y="908720"/>
            <a:ext cx="5400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u="sng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Nedbalost při kouření</a:t>
            </a:r>
          </a:p>
        </p:txBody>
      </p:sp>
      <p:pic>
        <p:nvPicPr>
          <p:cNvPr id="17410" name="Picture 2" descr="C:\Users\david.vrzal\Documents\prace\20180213_KonfBydleni\Priklady\Kulda\ODZP fotky do prezentace\foto k prezentaci\byt PAN - kouření\zp20150323B_01960_Ku001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611560" y="1484784"/>
            <a:ext cx="7920880" cy="527233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2195736" y="188640"/>
            <a:ext cx="4680520" cy="677108"/>
          </a:xfrm>
          <a:prstGeom prst="rect">
            <a:avLst/>
          </a:prstGeom>
          <a:solidFill>
            <a:schemeClr val="accent1">
              <a:alpha val="55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Hasičský záchranný sbor hl. m. Prahy</a:t>
            </a:r>
          </a:p>
          <a:p>
            <a:pPr algn="ctr"/>
            <a:r>
              <a:rPr lang="cs-CZ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Oddělení zjišťování příčin vzniku požárů</a:t>
            </a:r>
          </a:p>
        </p:txBody>
      </p:sp>
      <p:pic>
        <p:nvPicPr>
          <p:cNvPr id="21507" name="Picture 3" descr="G:\Pracovni\Ocun17\2018\PraceODZP\20180213_KonfBydleni\hzspraha.pn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7596336" y="188640"/>
            <a:ext cx="1835826" cy="1224136"/>
          </a:xfrm>
          <a:prstGeom prst="rect">
            <a:avLst/>
          </a:prstGeom>
          <a:noFill/>
        </p:spPr>
      </p:pic>
      <p:pic>
        <p:nvPicPr>
          <p:cNvPr id="21509" name="Picture 5" descr="G:\Pracovni\Ocun17\2018\PraceODZP\20180213_KonfBydleni\ZnakHZS_CR\logoHZS_CR.pn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179513" y="188640"/>
            <a:ext cx="922798" cy="1296144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1835696" y="908720"/>
            <a:ext cx="5400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u="sng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Nedbalost při kouření</a:t>
            </a:r>
          </a:p>
        </p:txBody>
      </p:sp>
      <p:pic>
        <p:nvPicPr>
          <p:cNvPr id="18435" name="Picture 3" descr="C:\Users\david.vrzal\Documents\prace\20180213_KonfBydleni\Priklady\20180126A_00643\zp20180126A_00643_Ks01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611560" y="1484784"/>
            <a:ext cx="3456384" cy="5192183"/>
          </a:xfrm>
          <a:prstGeom prst="rect">
            <a:avLst/>
          </a:prstGeom>
          <a:noFill/>
        </p:spPr>
      </p:pic>
      <p:pic>
        <p:nvPicPr>
          <p:cNvPr id="18436" name="Picture 4" descr="C:\Users\david.vrzal\Documents\prace\20180213_KonfBydleni\Priklady\20180126A_00643\zp20180126A_00643_Ks08.JPG"/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4572000" y="1493596"/>
            <a:ext cx="3456384" cy="5192182"/>
          </a:xfrm>
          <a:prstGeom prst="rect">
            <a:avLst/>
          </a:prstGeom>
          <a:noFill/>
        </p:spPr>
      </p:pic>
      <p:sp>
        <p:nvSpPr>
          <p:cNvPr id="9" name="Šipka doprava 8"/>
          <p:cNvSpPr/>
          <p:nvPr/>
        </p:nvSpPr>
        <p:spPr>
          <a:xfrm rot="14200322">
            <a:off x="5816365" y="5658787"/>
            <a:ext cx="1284376" cy="155264"/>
          </a:xfrm>
          <a:prstGeom prst="rightArrow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2195736" y="188640"/>
            <a:ext cx="4680520" cy="677108"/>
          </a:xfrm>
          <a:prstGeom prst="rect">
            <a:avLst/>
          </a:prstGeom>
          <a:solidFill>
            <a:schemeClr val="accent1">
              <a:alpha val="55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Hasičský záchranný sbor hl. m. Prahy</a:t>
            </a:r>
          </a:p>
          <a:p>
            <a:pPr algn="ctr"/>
            <a:r>
              <a:rPr lang="cs-CZ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Oddělení zjišťování příčin vzniku požárů</a:t>
            </a:r>
          </a:p>
        </p:txBody>
      </p:sp>
      <p:pic>
        <p:nvPicPr>
          <p:cNvPr id="21507" name="Picture 3" descr="G:\Pracovni\Ocun17\2018\PraceODZP\20180213_KonfBydleni\hzspraha.pn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7596336" y="188640"/>
            <a:ext cx="1835826" cy="1224136"/>
          </a:xfrm>
          <a:prstGeom prst="rect">
            <a:avLst/>
          </a:prstGeom>
          <a:noFill/>
        </p:spPr>
      </p:pic>
      <p:pic>
        <p:nvPicPr>
          <p:cNvPr id="21509" name="Picture 5" descr="G:\Pracovni\Ocun17\2018\PraceODZP\20180213_KonfBydleni\ZnakHZS_CR\logoHZS_CR.pn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179513" y="188640"/>
            <a:ext cx="922798" cy="1296144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1835696" y="908720"/>
            <a:ext cx="5400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u="sng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Nedbalost při kouření</a:t>
            </a:r>
          </a:p>
        </p:txBody>
      </p:sp>
      <p:pic>
        <p:nvPicPr>
          <p:cNvPr id="19458" name="Picture 2" descr="C:\Users\david.vrzal\Documents\prace\20180213_KonfBydleni\Priklady\20180126A_00643\zp20180126A_00643_Ks09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611560" y="1556792"/>
            <a:ext cx="7848872" cy="52249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2195736" y="188640"/>
            <a:ext cx="4680520" cy="677108"/>
          </a:xfrm>
          <a:prstGeom prst="rect">
            <a:avLst/>
          </a:prstGeom>
          <a:solidFill>
            <a:schemeClr val="accent1">
              <a:alpha val="55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Hasičský záchranný sbor hl. m. Prahy</a:t>
            </a:r>
          </a:p>
          <a:p>
            <a:pPr algn="ctr"/>
            <a:r>
              <a:rPr lang="cs-CZ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Oddělení zjišťování příčin vzniku požárů</a:t>
            </a:r>
          </a:p>
        </p:txBody>
      </p:sp>
      <p:pic>
        <p:nvPicPr>
          <p:cNvPr id="21507" name="Picture 3" descr="G:\Pracovni\Ocun17\2018\PraceODZP\20180213_KonfBydleni\hzspraha.pn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7596336" y="188640"/>
            <a:ext cx="1835826" cy="1224136"/>
          </a:xfrm>
          <a:prstGeom prst="rect">
            <a:avLst/>
          </a:prstGeom>
          <a:noFill/>
        </p:spPr>
      </p:pic>
      <p:pic>
        <p:nvPicPr>
          <p:cNvPr id="21509" name="Picture 5" descr="G:\Pracovni\Ocun17\2018\PraceODZP\20180213_KonfBydleni\ZnakHZS_CR\logoHZS_CR.pn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179513" y="188640"/>
            <a:ext cx="922798" cy="1296144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1835696" y="908720"/>
            <a:ext cx="5400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u="sng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Nedbalost při kouření</a:t>
            </a:r>
          </a:p>
        </p:txBody>
      </p:sp>
      <p:pic>
        <p:nvPicPr>
          <p:cNvPr id="20482" name="Picture 2" descr="C:\Users\david.vrzal\Documents\prace\20180213_KonfBydleni\Priklady\20180126A_00643\zp20180126A_00643_Ks12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611560" y="1484784"/>
            <a:ext cx="7920880" cy="527285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2195736" y="188640"/>
            <a:ext cx="4680520" cy="677108"/>
          </a:xfrm>
          <a:prstGeom prst="rect">
            <a:avLst/>
          </a:prstGeom>
          <a:solidFill>
            <a:schemeClr val="accent1">
              <a:alpha val="55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Hasičský záchranný sbor hl. m. Prahy</a:t>
            </a:r>
          </a:p>
          <a:p>
            <a:pPr algn="ctr"/>
            <a:r>
              <a:rPr lang="cs-CZ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Oddělení zjišťování příčin vzniku požárů</a:t>
            </a:r>
          </a:p>
        </p:txBody>
      </p:sp>
      <p:pic>
        <p:nvPicPr>
          <p:cNvPr id="21507" name="Picture 3" descr="G:\Pracovni\Ocun17\2018\PraceODZP\20180213_KonfBydleni\hzspraha.pn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7596336" y="188640"/>
            <a:ext cx="1835826" cy="1224136"/>
          </a:xfrm>
          <a:prstGeom prst="rect">
            <a:avLst/>
          </a:prstGeom>
          <a:noFill/>
        </p:spPr>
      </p:pic>
      <p:pic>
        <p:nvPicPr>
          <p:cNvPr id="21509" name="Picture 5" descr="G:\Pracovni\Ocun17\2018\PraceODZP\20180213_KonfBydleni\ZnakHZS_CR\logoHZS_CR.pn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179513" y="188640"/>
            <a:ext cx="922798" cy="1296144"/>
          </a:xfrm>
          <a:prstGeom prst="rect">
            <a:avLst/>
          </a:prstGeom>
          <a:noFill/>
        </p:spPr>
      </p:pic>
      <p:sp>
        <p:nvSpPr>
          <p:cNvPr id="18" name="Obdélník 17"/>
          <p:cNvSpPr/>
          <p:nvPr/>
        </p:nvSpPr>
        <p:spPr>
          <a:xfrm>
            <a:off x="251520" y="6309320"/>
            <a:ext cx="475252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Magistrát hlavního města Prahy, 13. 2. 2018 </a:t>
            </a:r>
            <a:endParaRPr lang="cs-CZ" sz="1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67544" y="1556792"/>
            <a:ext cx="784887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Více </a:t>
            </a:r>
            <a:r>
              <a:rPr lang="cs-CZ" sz="2400" dirty="0" err="1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info</a:t>
            </a:r>
            <a:r>
              <a:rPr lang="cs-CZ" sz="24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 na: www.detektory.</a:t>
            </a:r>
            <a:r>
              <a:rPr lang="cs-CZ" sz="2400" dirty="0" err="1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cahd.cz</a:t>
            </a:r>
            <a:endParaRPr lang="cs-CZ" sz="2400" dirty="0" smtClean="0">
              <a:solidFill>
                <a:srgbClr val="FFC000"/>
              </a:solidFill>
              <a:latin typeface="Arial" pitchFamily="34" charset="0"/>
              <a:cs typeface="Arial" pitchFamily="34" charset="0"/>
            </a:endParaRPr>
          </a:p>
          <a:p>
            <a:endParaRPr lang="cs-CZ" sz="2400" dirty="0" smtClean="0">
              <a:solidFill>
                <a:srgbClr val="FFC000"/>
              </a:solidFill>
              <a:latin typeface="Arial" pitchFamily="34" charset="0"/>
              <a:cs typeface="Arial" pitchFamily="34" charset="0"/>
            </a:endParaRPr>
          </a:p>
          <a:p>
            <a:pPr>
              <a:buFontTx/>
              <a:buChar char="-"/>
            </a:pPr>
            <a:r>
              <a:rPr lang="cs-CZ" sz="24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 CO (oxid </a:t>
            </a:r>
            <a:r>
              <a:rPr lang="cs-CZ" sz="24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uhelnatý – koupelna + karma, kotelny)</a:t>
            </a:r>
            <a:endParaRPr lang="cs-CZ" sz="2400" dirty="0" smtClean="0">
              <a:solidFill>
                <a:srgbClr val="FFC000"/>
              </a:solidFill>
              <a:latin typeface="Arial" pitchFamily="34" charset="0"/>
              <a:cs typeface="Arial" pitchFamily="34" charset="0"/>
            </a:endParaRPr>
          </a:p>
          <a:p>
            <a:pPr>
              <a:buFontTx/>
              <a:buChar char="-"/>
            </a:pPr>
            <a:r>
              <a:rPr lang="cs-CZ" sz="24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 kouře (</a:t>
            </a:r>
            <a:r>
              <a:rPr lang="cs-CZ" sz="24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požár – ložnice, obývací pokoj)</a:t>
            </a:r>
            <a:endParaRPr lang="cs-CZ" sz="2400" dirty="0" smtClean="0">
              <a:solidFill>
                <a:srgbClr val="FFC000"/>
              </a:solidFill>
              <a:latin typeface="Arial" pitchFamily="34" charset="0"/>
              <a:cs typeface="Arial" pitchFamily="34" charset="0"/>
            </a:endParaRPr>
          </a:p>
          <a:p>
            <a:pPr>
              <a:buFontTx/>
              <a:buChar char="-"/>
            </a:pPr>
            <a:r>
              <a:rPr lang="cs-CZ" sz="24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 plynu (hořlavé plyny – propan-butan, </a:t>
            </a:r>
            <a:r>
              <a:rPr lang="cs-CZ" sz="240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zemní </a:t>
            </a:r>
            <a:r>
              <a:rPr lang="cs-CZ" sz="240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plyn)</a:t>
            </a:r>
            <a:endParaRPr lang="cs-CZ" sz="2400" dirty="0" smtClean="0">
              <a:solidFill>
                <a:srgbClr val="FFC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835696" y="908720"/>
            <a:ext cx="5400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u="sng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Autonomní hlásiče</a:t>
            </a:r>
          </a:p>
        </p:txBody>
      </p:sp>
      <p:pic>
        <p:nvPicPr>
          <p:cNvPr id="31747" name="Picture 3" descr="C:\Users\david.vrzal\Documents\prace\20180213_KonfBydleni\hlasice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2555776" y="3573016"/>
            <a:ext cx="3816424" cy="257600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2195736" y="188640"/>
            <a:ext cx="4680520" cy="677108"/>
          </a:xfrm>
          <a:prstGeom prst="rect">
            <a:avLst/>
          </a:prstGeom>
          <a:solidFill>
            <a:schemeClr val="accent1">
              <a:alpha val="55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Hasičský záchranný sbor hl. m. Prahy</a:t>
            </a:r>
          </a:p>
          <a:p>
            <a:pPr algn="ctr"/>
            <a:r>
              <a:rPr lang="cs-CZ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Oddělení zjišťování příčin vzniku požárů</a:t>
            </a:r>
          </a:p>
        </p:txBody>
      </p:sp>
      <p:pic>
        <p:nvPicPr>
          <p:cNvPr id="21507" name="Picture 3" descr="G:\Pracovni\Ocun17\2018\PraceODZP\20180213_KonfBydleni\hzspraha.pn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7596336" y="188640"/>
            <a:ext cx="1835826" cy="1224136"/>
          </a:xfrm>
          <a:prstGeom prst="rect">
            <a:avLst/>
          </a:prstGeom>
          <a:noFill/>
        </p:spPr>
      </p:pic>
      <p:pic>
        <p:nvPicPr>
          <p:cNvPr id="21509" name="Picture 5" descr="G:\Pracovni\Ocun17\2018\PraceODZP\20180213_KonfBydleni\ZnakHZS_CR\logoHZS_CR.pn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179513" y="188640"/>
            <a:ext cx="922798" cy="1296144"/>
          </a:xfrm>
          <a:prstGeom prst="rect">
            <a:avLst/>
          </a:prstGeom>
          <a:noFill/>
        </p:spPr>
      </p:pic>
      <p:sp>
        <p:nvSpPr>
          <p:cNvPr id="18" name="Obdélník 17"/>
          <p:cNvSpPr/>
          <p:nvPr/>
        </p:nvSpPr>
        <p:spPr>
          <a:xfrm>
            <a:off x="251520" y="6309320"/>
            <a:ext cx="475252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Magistrát hlavního města Prahy, 13. 2. 2018 </a:t>
            </a:r>
            <a:endParaRPr lang="cs-CZ" sz="1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67544" y="1556792"/>
            <a:ext cx="7848872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Více </a:t>
            </a:r>
            <a:r>
              <a:rPr lang="cs-CZ" sz="2400" dirty="0" err="1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info</a:t>
            </a:r>
            <a:r>
              <a:rPr lang="cs-CZ" sz="24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 na: </a:t>
            </a:r>
            <a:r>
              <a:rPr lang="cs-CZ" sz="24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  <a:hlinkClick r:id="rId4"/>
              </a:rPr>
              <a:t>www.detektory.</a:t>
            </a:r>
            <a:r>
              <a:rPr lang="cs-CZ" sz="2400" dirty="0" err="1" smtClean="0">
                <a:solidFill>
                  <a:srgbClr val="FFC000"/>
                </a:solidFill>
                <a:latin typeface="Arial" pitchFamily="34" charset="0"/>
                <a:cs typeface="Arial" pitchFamily="34" charset="0"/>
                <a:hlinkClick r:id="rId4"/>
              </a:rPr>
              <a:t>cahd.cz</a:t>
            </a:r>
            <a:endParaRPr lang="cs-CZ" sz="2400" dirty="0" smtClean="0">
              <a:solidFill>
                <a:srgbClr val="FFC000"/>
              </a:solidFill>
              <a:latin typeface="Arial" pitchFamily="34" charset="0"/>
              <a:cs typeface="Arial" pitchFamily="34" charset="0"/>
            </a:endParaRPr>
          </a:p>
          <a:p>
            <a:endParaRPr lang="cs-CZ" sz="2400" dirty="0" smtClean="0">
              <a:solidFill>
                <a:srgbClr val="FFC000"/>
              </a:solidFill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  <a:buFontTx/>
              <a:buChar char="-"/>
            </a:pPr>
            <a:r>
              <a:rPr lang="cs-CZ" sz="24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 plynová zařízení 1 x za rok, revize 1 x za 3 roky</a:t>
            </a:r>
          </a:p>
          <a:p>
            <a:pPr>
              <a:lnSpc>
                <a:spcPct val="150000"/>
              </a:lnSpc>
              <a:buFontTx/>
              <a:buChar char="-"/>
            </a:pPr>
            <a:r>
              <a:rPr lang="cs-CZ" sz="24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 kotle kontrola 1 x 2 roky</a:t>
            </a:r>
          </a:p>
          <a:p>
            <a:pPr>
              <a:lnSpc>
                <a:spcPct val="150000"/>
              </a:lnSpc>
              <a:buFontTx/>
              <a:buChar char="-"/>
            </a:pPr>
            <a:r>
              <a:rPr lang="cs-CZ" sz="24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 elektroinstalace revize 1 x 5 let</a:t>
            </a:r>
          </a:p>
          <a:p>
            <a:pPr>
              <a:lnSpc>
                <a:spcPct val="150000"/>
              </a:lnSpc>
              <a:buFontTx/>
              <a:buChar char="-"/>
            </a:pPr>
            <a:r>
              <a:rPr lang="cs-CZ" sz="24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 elektrické spotřebiče revize 1 x za 2 roky</a:t>
            </a:r>
          </a:p>
          <a:p>
            <a:pPr>
              <a:lnSpc>
                <a:spcPct val="150000"/>
              </a:lnSpc>
              <a:buFontTx/>
              <a:buChar char="-"/>
            </a:pPr>
            <a:r>
              <a:rPr lang="cs-CZ" sz="24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 ruční elektrospotřebiče revize 1 x za rok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1835696" y="908720"/>
            <a:ext cx="5400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u="sng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Doporučené revize a kontroly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2195736" y="188640"/>
            <a:ext cx="4680520" cy="677108"/>
          </a:xfrm>
          <a:prstGeom prst="rect">
            <a:avLst/>
          </a:prstGeom>
          <a:solidFill>
            <a:schemeClr val="accent1">
              <a:alpha val="55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Hasičský záchranný sbor hl. m. Prahy</a:t>
            </a:r>
          </a:p>
          <a:p>
            <a:pPr algn="ctr"/>
            <a:r>
              <a:rPr lang="cs-CZ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Oddělení zjišťování příčin vzniku požárů</a:t>
            </a:r>
          </a:p>
        </p:txBody>
      </p:sp>
      <p:pic>
        <p:nvPicPr>
          <p:cNvPr id="21507" name="Picture 3" descr="G:\Pracovni\Ocun17\2018\PraceODZP\20180213_KonfBydleni\hzspraha.pn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7596336" y="188640"/>
            <a:ext cx="1835826" cy="1224136"/>
          </a:xfrm>
          <a:prstGeom prst="rect">
            <a:avLst/>
          </a:prstGeom>
          <a:noFill/>
        </p:spPr>
      </p:pic>
      <p:pic>
        <p:nvPicPr>
          <p:cNvPr id="21509" name="Picture 5" descr="G:\Pracovni\Ocun17\2018\PraceODZP\20180213_KonfBydleni\ZnakHZS_CR\logoHZS_CR.pn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179513" y="188640"/>
            <a:ext cx="922798" cy="1296144"/>
          </a:xfrm>
          <a:prstGeom prst="rect">
            <a:avLst/>
          </a:prstGeom>
          <a:noFill/>
        </p:spPr>
      </p:pic>
      <p:sp>
        <p:nvSpPr>
          <p:cNvPr id="18" name="Obdélník 17"/>
          <p:cNvSpPr/>
          <p:nvPr/>
        </p:nvSpPr>
        <p:spPr>
          <a:xfrm>
            <a:off x="251520" y="6309320"/>
            <a:ext cx="475252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Magistrát hlavního města Prahy, 13. 2. 2018 </a:t>
            </a:r>
            <a:endParaRPr lang="cs-CZ" sz="1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67544" y="1556792"/>
            <a:ext cx="784887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Děkujeme za pozornost</a:t>
            </a:r>
          </a:p>
          <a:p>
            <a:endParaRPr lang="cs-CZ" sz="2400" dirty="0" smtClean="0">
              <a:solidFill>
                <a:srgbClr val="FFC000"/>
              </a:solidFill>
              <a:latin typeface="Arial" pitchFamily="34" charset="0"/>
              <a:cs typeface="Arial" pitchFamily="34" charset="0"/>
            </a:endParaRPr>
          </a:p>
          <a:p>
            <a:endParaRPr lang="cs-CZ" sz="2400" dirty="0" smtClean="0">
              <a:solidFill>
                <a:srgbClr val="FFC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24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Oddělení zjišťování příčin vzniku požárů</a:t>
            </a:r>
          </a:p>
          <a:p>
            <a:endParaRPr lang="cs-CZ" sz="2400" dirty="0" smtClean="0">
              <a:solidFill>
                <a:srgbClr val="FFC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24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Hasičský záchranný sbor</a:t>
            </a:r>
          </a:p>
          <a:p>
            <a:r>
              <a:rPr lang="cs-CZ" sz="24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hlavního města Prahy</a:t>
            </a:r>
          </a:p>
          <a:p>
            <a:r>
              <a:rPr lang="cs-CZ" sz="24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Sokolská 62, 121 24  Praha 2</a:t>
            </a:r>
          </a:p>
          <a:p>
            <a:r>
              <a:rPr lang="cs-CZ" sz="24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tel.: 950 850 090</a:t>
            </a:r>
          </a:p>
        </p:txBody>
      </p:sp>
      <p:pic>
        <p:nvPicPr>
          <p:cNvPr id="32770" name="Picture 2" descr="C:\Users\david.vrzal\Documents\prace\20180213_KonfBydleni\Priklady\Kulda\potraviny\zp20161209A_09711_Pa007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4716016" y="3429000"/>
            <a:ext cx="4124094" cy="25922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1063</TotalTime>
  <Words>1405</Words>
  <Application>Microsoft Office PowerPoint</Application>
  <PresentationFormat>Předvádění na obrazovce (4:3)</PresentationFormat>
  <Paragraphs>229</Paragraphs>
  <Slides>48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48</vt:i4>
      </vt:variant>
    </vt:vector>
  </HeadingPairs>
  <TitlesOfParts>
    <vt:vector size="53" baseType="lpstr">
      <vt:lpstr>Arial</vt:lpstr>
      <vt:lpstr>Calibri</vt:lpstr>
      <vt:lpstr>Constantia</vt:lpstr>
      <vt:lpstr>Wingdings 2</vt:lpstr>
      <vt:lpstr>Tok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David Vrzal</dc:creator>
  <cp:lastModifiedBy>ODZP</cp:lastModifiedBy>
  <cp:revision>138</cp:revision>
  <dcterms:created xsi:type="dcterms:W3CDTF">2017-09-06T18:33:15Z</dcterms:created>
  <dcterms:modified xsi:type="dcterms:W3CDTF">2018-02-13T08:22:05Z</dcterms:modified>
</cp:coreProperties>
</file>