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sldIdLst>
    <p:sldId id="281" r:id="rId2"/>
    <p:sldId id="360" r:id="rId3"/>
    <p:sldId id="361" r:id="rId4"/>
    <p:sldId id="358" r:id="rId5"/>
    <p:sldId id="359" r:id="rId6"/>
    <p:sldId id="362" r:id="rId7"/>
    <p:sldId id="363" r:id="rId8"/>
    <p:sldId id="365" r:id="rId9"/>
    <p:sldId id="37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FFCC"/>
    <a:srgbClr val="003300"/>
    <a:srgbClr val="CCFF66"/>
    <a:srgbClr val="FFFF00"/>
    <a:srgbClr val="FF66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7" autoAdjust="0"/>
    <p:restoredTop sz="94660"/>
  </p:normalViewPr>
  <p:slideViewPr>
    <p:cSldViewPr>
      <p:cViewPr>
        <p:scale>
          <a:sx n="66" d="100"/>
          <a:sy n="66" d="100"/>
        </p:scale>
        <p:origin x="-2964" y="-15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8974C-4504-4091-8139-F72392C25AE4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4852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D5EBE-7E7F-453A-9450-2CB44015C1C3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9936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1526-5D42-477A-A393-97E6DFC96A32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6866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37278-32BA-4D37-8320-CA9B42B4FDAD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5454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09F9-5FEE-4DE6-92DA-28C5BE3810E6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7060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0D94F-5011-44EA-B8C7-1842344A1616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02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A8075-4BFD-4D6F-A004-DEBABEB72ED6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5002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01F9E-69CD-492D-BE02-93CE5101752B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99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E41E7-B006-4791-BDEC-CA320893DA3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3781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A59CA-21B6-4BB6-8343-C1BE80BBEF3B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1448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1E080-3DCC-46CA-B6D2-3A220C16544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023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bg1"/>
            </a:gs>
            <a:gs pos="100000">
              <a:schemeClr val="bg1">
                <a:lumMod val="75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7FB45-42F8-466C-B368-ACC71D1ECD0B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64237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1042988" y="2348880"/>
            <a:ext cx="7543800" cy="1728192"/>
          </a:xfrm>
          <a:ln>
            <a:noFill/>
          </a:ln>
        </p:spPr>
        <p:txBody>
          <a:bodyPr>
            <a:noAutofit/>
          </a:bodyPr>
          <a:lstStyle/>
          <a:p>
            <a:pPr algn="ctr">
              <a:buFont typeface="Wingdings" pitchFamily="2" charset="2"/>
              <a:buNone/>
            </a:pPr>
            <a:r>
              <a:rPr lang="cs-CZ" altLang="cs-CZ" sz="3600" b="1" dirty="0" smtClean="0">
                <a:ln w="2857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Dotační program „Podpora jednotek SDH obcí Jihomoravského kraje“ (období 2018 – 2020)</a:t>
            </a:r>
            <a:endParaRPr lang="cs-CZ" altLang="cs-CZ" sz="3600" b="1" dirty="0">
              <a:ln w="28575">
                <a:noFill/>
              </a:ln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6324" name="Picture 4" descr="ZNAK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542925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6" name="Picture 6" descr="jmk logo"/>
          <p:cNvPicPr>
            <a:picLocks noChangeAspect="1" noChangeArrowheads="1"/>
          </p:cNvPicPr>
          <p:nvPr/>
        </p:nvPicPr>
        <p:blipFill>
          <a:blip r:embed="rId3">
            <a:lum bright="26000" contrast="-6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5888"/>
            <a:ext cx="7956550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15888"/>
            <a:ext cx="8135937" cy="93684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spcBef>
                <a:spcPct val="20000"/>
              </a:spcBef>
              <a:buFont typeface="Wingdings" pitchFamily="2" charset="2"/>
            </a:pPr>
            <a:r>
              <a:rPr lang="cs-CZ" altLang="cs-CZ" sz="4600" b="1" dirty="0" smtClean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  <a:cs typeface="+mn-cs"/>
              </a:rPr>
              <a:t>Úvod:</a:t>
            </a:r>
            <a:endParaRPr lang="cs-CZ" altLang="cs-CZ" sz="4600" b="1" dirty="0">
              <a:ln w="28575">
                <a:solidFill>
                  <a:srgbClr val="0033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84784"/>
            <a:ext cx="7969250" cy="5373216"/>
          </a:xfrm>
        </p:spPr>
        <p:txBody>
          <a:bodyPr>
            <a:normAutofit/>
          </a:bodyPr>
          <a:lstStyle/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Pro rok 2018 vyčleněno 25 000 000,- Kč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Ke spolufinancování investičních dotací k pořízení DA, CAS a výstavbě zbrojnic slouží individuální dotace</a:t>
            </a:r>
          </a:p>
        </p:txBody>
      </p:sp>
      <p:pic>
        <p:nvPicPr>
          <p:cNvPr id="137220" name="Picture 4" descr="ZNAK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542925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346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7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15888"/>
            <a:ext cx="8135937" cy="93684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spcBef>
                <a:spcPct val="20000"/>
              </a:spcBef>
              <a:buFont typeface="Wingdings" pitchFamily="2" charset="2"/>
            </a:pPr>
            <a:r>
              <a:rPr lang="cs-CZ" altLang="cs-CZ" sz="4600" b="1" dirty="0" smtClean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  <a:cs typeface="+mn-cs"/>
              </a:rPr>
              <a:t>Důležité změny:</a:t>
            </a:r>
            <a:endParaRPr lang="cs-CZ" altLang="cs-CZ" sz="4600" b="1" dirty="0">
              <a:ln w="28575">
                <a:solidFill>
                  <a:srgbClr val="0033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84784"/>
            <a:ext cx="7969250" cy="5373216"/>
          </a:xfrm>
        </p:spPr>
        <p:txBody>
          <a:bodyPr>
            <a:normAutofit/>
          </a:bodyPr>
          <a:lstStyle/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/>
              <a:t>Obec může žádat pouze na 1 konkrétní účel pro </a:t>
            </a:r>
            <a:br>
              <a:rPr lang="cs-CZ" altLang="cs-CZ" sz="2800" b="1" dirty="0" smtClean="0"/>
            </a:br>
            <a:r>
              <a:rPr lang="cs-CZ" altLang="cs-CZ" sz="2800" b="1" dirty="0" smtClean="0"/>
              <a:t>1 jednotku SDH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V žádosti musí žadatel uvést konkrétní účel dotace (ne obecné formulace)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ym typeface="Wingdings" panose="05000000000000000000" pitchFamily="2" charset="2"/>
              </a:rPr>
              <a:t>Hodnocení pomocí 6 kritérií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Nově zavedený Normativ vybavení</a:t>
            </a:r>
          </a:p>
          <a:p>
            <a:pPr marL="468000" indent="-457200" algn="just">
              <a:buSzPct val="100000"/>
              <a:buFont typeface="Arial" panose="020B0604020202020204" pitchFamily="34" charset="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Nový způsob přerozdělování finančních prostředků (celokrajský, bez ohledu na územní členění)</a:t>
            </a:r>
            <a:endParaRPr lang="cs-CZ" altLang="cs-CZ" sz="28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sym typeface="Wingdings" panose="05000000000000000000" pitchFamily="2" charset="2"/>
            </a:endParaRPr>
          </a:p>
          <a:p>
            <a:pPr marL="468000" indent="-457200" algn="just">
              <a:buSzPct val="100000"/>
              <a:buAutoNum type="arabicParenR"/>
            </a:pPr>
            <a:endParaRPr lang="cs-CZ" altLang="cs-CZ" sz="2800" b="1" dirty="0" smtClean="0">
              <a:sym typeface="Wingdings" panose="05000000000000000000" pitchFamily="2" charset="2"/>
            </a:endParaRPr>
          </a:p>
        </p:txBody>
      </p:sp>
      <p:pic>
        <p:nvPicPr>
          <p:cNvPr id="137220" name="Picture 4" descr="ZNAK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542925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22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15888"/>
            <a:ext cx="8135937" cy="93684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spcBef>
                <a:spcPct val="20000"/>
              </a:spcBef>
              <a:buFont typeface="Wingdings" pitchFamily="2" charset="2"/>
            </a:pPr>
            <a:r>
              <a:rPr lang="cs-CZ" altLang="cs-CZ" sz="4600" b="1" dirty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Dotační titul </a:t>
            </a:r>
            <a:r>
              <a:rPr lang="cs-CZ" altLang="cs-CZ" sz="4600" b="1" dirty="0" smtClean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</a:t>
            </a:r>
            <a:r>
              <a:rPr lang="cs-CZ" altLang="cs-CZ" sz="4600" b="1" dirty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určen na:</a:t>
            </a:r>
            <a:endParaRPr lang="cs-CZ" altLang="cs-CZ" sz="4600" b="1" dirty="0">
              <a:ln w="28575">
                <a:solidFill>
                  <a:srgbClr val="0033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84784"/>
            <a:ext cx="7969250" cy="5373216"/>
          </a:xfrm>
        </p:spPr>
        <p:txBody>
          <a:bodyPr>
            <a:normAutofit/>
          </a:bodyPr>
          <a:lstStyle/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/>
              <a:t>Pořízení, rekonstrukce a opravy požární techniky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Výstavbu, rekonstrukci a opravy požárních zbrojnic požárních zbrojnic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ym typeface="Wingdings" panose="05000000000000000000" pitchFamily="2" charset="2"/>
              </a:rPr>
              <a:t>Pořízení, rekonstrukce a opravy věcných prostředků PO</a:t>
            </a:r>
          </a:p>
        </p:txBody>
      </p:sp>
      <p:pic>
        <p:nvPicPr>
          <p:cNvPr id="137220" name="Picture 4" descr="ZNAK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542925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679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15888"/>
            <a:ext cx="8135937" cy="93684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spcBef>
                <a:spcPct val="20000"/>
              </a:spcBef>
              <a:buFont typeface="Wingdings" pitchFamily="2" charset="2"/>
            </a:pPr>
            <a:r>
              <a:rPr lang="cs-CZ" altLang="cs-CZ" sz="4600" b="1" dirty="0" smtClean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  <a:cs typeface="+mn-cs"/>
              </a:rPr>
              <a:t>Dotační titul není určen na:</a:t>
            </a:r>
            <a:endParaRPr lang="cs-CZ" altLang="cs-CZ" sz="4600" b="1" dirty="0">
              <a:ln w="28575">
                <a:solidFill>
                  <a:srgbClr val="0033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84784"/>
            <a:ext cx="7969250" cy="5688632"/>
          </a:xfrm>
        </p:spPr>
        <p:txBody>
          <a:bodyPr>
            <a:normAutofit lnSpcReduction="10000"/>
          </a:bodyPr>
          <a:lstStyle/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/>
              <a:t>Finanční podporu spolkové a kulturní aktivity v oblasti PO (činnost SDH)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Spolufinancování projektů v rámci účelových investičních dotací na DA a požární zbrojnice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ym typeface="Wingdings" panose="05000000000000000000" pitchFamily="2" charset="2"/>
              </a:rPr>
              <a:t>Provozní náklady, zálohy, pojistné,…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Nákupy kancelářské techniky (mimo </a:t>
            </a:r>
            <a:r>
              <a:rPr lang="cs-CZ" altLang="cs-CZ" sz="2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tabletů</a:t>
            </a: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ym typeface="Wingdings" panose="05000000000000000000" pitchFamily="2" charset="2"/>
              </a:rPr>
              <a:t>Úhrady leasingu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Pořízení nemovitosti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ym typeface="Wingdings" panose="05000000000000000000" pitchFamily="2" charset="2"/>
              </a:rPr>
              <a:t>Mzdy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Výdaje spojené s  (před)projektovou přípravou a inženýrskou činností na zahajování staveb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ym typeface="Wingdings" panose="05000000000000000000" pitchFamily="2" charset="2"/>
              </a:rPr>
              <a:t>Výstavbu, opravy a rekonstrukce požárních nádrží</a:t>
            </a:r>
          </a:p>
        </p:txBody>
      </p:sp>
      <p:pic>
        <p:nvPicPr>
          <p:cNvPr id="137220" name="Picture 4" descr="ZNAK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542925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346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7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7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7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15888"/>
            <a:ext cx="8135937" cy="93684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spcBef>
                <a:spcPct val="20000"/>
              </a:spcBef>
              <a:buFont typeface="Wingdings" pitchFamily="2" charset="2"/>
            </a:pPr>
            <a:r>
              <a:rPr lang="cs-CZ" altLang="cs-CZ" sz="4600" b="1" dirty="0" smtClean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  <a:cs typeface="+mn-cs"/>
              </a:rPr>
              <a:t>Výše dotace:</a:t>
            </a:r>
            <a:endParaRPr lang="cs-CZ" altLang="cs-CZ" sz="4600" b="1" dirty="0">
              <a:ln w="28575">
                <a:solidFill>
                  <a:srgbClr val="0033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84784"/>
            <a:ext cx="7969250" cy="5373216"/>
          </a:xfrm>
        </p:spPr>
        <p:txBody>
          <a:bodyPr>
            <a:normAutofit/>
          </a:bodyPr>
          <a:lstStyle/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olidFill>
                  <a:sysClr val="windowText" lastClr="000000"/>
                </a:solidFill>
              </a:rPr>
              <a:t>Pořízení/rekonstrukce požární techniky:</a:t>
            </a:r>
          </a:p>
          <a:p>
            <a:pPr marL="1268100" lvl="2" indent="-457200" algn="just">
              <a:buSzPct val="100000"/>
            </a:pPr>
            <a:r>
              <a:rPr lang="cs-CZ" altLang="cs-CZ" sz="2000" b="1" dirty="0" smtClean="0">
                <a:solidFill>
                  <a:sysClr val="windowText" lastClr="000000"/>
                </a:solidFill>
              </a:rPr>
              <a:t>CAS, výšková technika: až 1 000 000,- Kč</a:t>
            </a:r>
          </a:p>
          <a:p>
            <a:pPr marL="1268100" lvl="2" indent="-457200" algn="just">
              <a:buSzPct val="100000"/>
            </a:pPr>
            <a:r>
              <a:rPr lang="cs-CZ" altLang="cs-CZ" sz="2000" b="1" dirty="0" smtClean="0">
                <a:solidFill>
                  <a:sysClr val="windowText" lastClr="000000"/>
                </a:solidFill>
              </a:rPr>
              <a:t>DA, TA, RZA: až 500 000,- Kč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Výstavba/rekonstrukce a opravy požárních zbrojnic: až 800 000,- Kč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olidFill>
                  <a:sysClr val="windowText" lastClr="000000"/>
                </a:solidFill>
                <a:sym typeface="Wingdings" panose="05000000000000000000" pitchFamily="2" charset="2"/>
              </a:rPr>
              <a:t>Pořízení a opravy VPPO dle přílohy č. 3:                až 200 000,- Kč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Minimální výše požadované částky: 15 000,- Kč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olidFill>
                  <a:sysClr val="windowText" lastClr="000000"/>
                </a:solidFill>
                <a:sym typeface="Wingdings" panose="05000000000000000000" pitchFamily="2" charset="2"/>
              </a:rPr>
              <a:t>Spoluúčast minimálně 30%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Jihomoravský kraj neplánuje  krácení požadavků</a:t>
            </a:r>
          </a:p>
        </p:txBody>
      </p:sp>
      <p:pic>
        <p:nvPicPr>
          <p:cNvPr id="137220" name="Picture 4" descr="ZNAK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542925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22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15888"/>
            <a:ext cx="8135937" cy="93684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spcBef>
                <a:spcPct val="20000"/>
              </a:spcBef>
              <a:buFont typeface="Wingdings" pitchFamily="2" charset="2"/>
            </a:pPr>
            <a:r>
              <a:rPr lang="cs-CZ" altLang="cs-CZ" sz="4600" b="1" dirty="0" smtClean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  <a:cs typeface="+mn-cs"/>
              </a:rPr>
              <a:t>Lhůty:</a:t>
            </a:r>
            <a:endParaRPr lang="cs-CZ" altLang="cs-CZ" sz="4600" b="1" dirty="0">
              <a:ln w="28575">
                <a:solidFill>
                  <a:srgbClr val="0033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84784"/>
            <a:ext cx="7969250" cy="5373216"/>
          </a:xfrm>
        </p:spPr>
        <p:txBody>
          <a:bodyPr>
            <a:normAutofit/>
          </a:bodyPr>
          <a:lstStyle/>
          <a:p>
            <a:pPr marL="468000" indent="-457200" algn="just">
              <a:buSzPct val="100000"/>
              <a:buAutoNum type="arabicParenR"/>
            </a:pPr>
            <a:r>
              <a:rPr lang="cs-CZ" sz="2800" b="1" dirty="0" smtClean="0"/>
              <a:t>od </a:t>
            </a:r>
            <a:r>
              <a:rPr lang="cs-CZ" sz="2800" b="1" dirty="0"/>
              <a:t>14. února do posledního kalendářního dne měsíce února příslušného kalendářního roku do 16:00 hod., v roce 2018 od 12. února 2018 do 28. února 2018 do 16:00 hod. </a:t>
            </a:r>
            <a:endParaRPr lang="cs-CZ" sz="2800" dirty="0"/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Nutné </a:t>
            </a:r>
            <a:r>
              <a:rPr lang="cs-CZ" altLang="cs-CZ" sz="28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podat žádost elektronicky i v tištěné </a:t>
            </a:r>
            <a:r>
              <a:rPr lang="cs-CZ" altLang="cs-CZ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podobě</a:t>
            </a:r>
          </a:p>
          <a:p>
            <a:pPr marL="468000" indent="-457200" algn="just">
              <a:buSzPct val="100000"/>
              <a:buAutoNum type="arabicParenR"/>
            </a:pPr>
            <a:r>
              <a:rPr lang="cs-CZ" altLang="cs-CZ" sz="2800" b="1" dirty="0" smtClean="0">
                <a:solidFill>
                  <a:sysClr val="windowText" lastClr="000000"/>
                </a:solidFill>
              </a:rPr>
              <a:t>Žádost musí být kompletní, včetně všech požadovaných příloh</a:t>
            </a:r>
            <a:endParaRPr lang="cs-CZ" altLang="cs-CZ" sz="2800" b="1" dirty="0">
              <a:solidFill>
                <a:sysClr val="windowText" lastClr="000000"/>
              </a:solidFill>
            </a:endParaRPr>
          </a:p>
        </p:txBody>
      </p:sp>
      <p:pic>
        <p:nvPicPr>
          <p:cNvPr id="137220" name="Picture 4" descr="ZNAK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542925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22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15888"/>
            <a:ext cx="8135937" cy="93684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spcBef>
                <a:spcPct val="20000"/>
              </a:spcBef>
              <a:buFont typeface="Wingdings" pitchFamily="2" charset="2"/>
            </a:pPr>
            <a:r>
              <a:rPr lang="cs-CZ" altLang="cs-CZ" sz="4600" b="1" dirty="0" smtClean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  <a:cs typeface="+mn-cs"/>
              </a:rPr>
              <a:t>Normativ vybavení:</a:t>
            </a:r>
            <a:endParaRPr lang="cs-CZ" altLang="cs-CZ" sz="4600" b="1" dirty="0">
              <a:ln w="28575">
                <a:solidFill>
                  <a:srgbClr val="0033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137220" name="Picture 4" descr="ZNAK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542925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Antonin Bastl\Desktop\Normativ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44" y="869950"/>
            <a:ext cx="9143574" cy="598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30" y="908564"/>
            <a:ext cx="9144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822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4032" y="2960576"/>
            <a:ext cx="8135937" cy="93684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spcBef>
                <a:spcPct val="20000"/>
              </a:spcBef>
              <a:buFont typeface="Wingdings" pitchFamily="2" charset="2"/>
            </a:pPr>
            <a:r>
              <a:rPr lang="cs-CZ" altLang="cs-CZ" sz="4600" b="1" dirty="0" smtClean="0">
                <a:ln w="28575">
                  <a:solidFill>
                    <a:srgbClr val="0033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  <a:cs typeface="+mn-cs"/>
              </a:rPr>
              <a:t>Děkuji za pozornost</a:t>
            </a:r>
            <a:endParaRPr lang="cs-CZ" altLang="cs-CZ" sz="4600" b="1" dirty="0">
              <a:ln w="28575">
                <a:solidFill>
                  <a:srgbClr val="0033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137220" name="Picture 4" descr="ZNAK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119" y="397284"/>
            <a:ext cx="1871762" cy="2599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152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11032</TotalTime>
  <Words>285</Words>
  <Application>Microsoft Office PowerPoint</Application>
  <PresentationFormat>Předvádění na obrazovce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Úvod:</vt:lpstr>
      <vt:lpstr>Důležité změny:</vt:lpstr>
      <vt:lpstr>Dotační titul je určen na:</vt:lpstr>
      <vt:lpstr>Dotační titul není určen na:</vt:lpstr>
      <vt:lpstr>Výše dotace:</vt:lpstr>
      <vt:lpstr>Lhůty:</vt:lpstr>
      <vt:lpstr>Normativ vybavení:</vt:lpstr>
      <vt:lpstr>Děkuji za pozornost</vt:lpstr>
    </vt:vector>
  </TitlesOfParts>
  <Company>HZS JmK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Antonín Bastl</dc:creator>
  <cp:lastModifiedBy>Miškařík Radek</cp:lastModifiedBy>
  <cp:revision>139</cp:revision>
  <dcterms:created xsi:type="dcterms:W3CDTF">2011-02-22T10:48:22Z</dcterms:created>
  <dcterms:modified xsi:type="dcterms:W3CDTF">2018-01-25T08:08:14Z</dcterms:modified>
</cp:coreProperties>
</file>