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3" r:id="rId10"/>
    <p:sldId id="265" r:id="rId11"/>
    <p:sldId id="267" r:id="rId12"/>
    <p:sldId id="266" r:id="rId13"/>
    <p:sldId id="272" r:id="rId14"/>
    <p:sldId id="268" r:id="rId15"/>
    <p:sldId id="269" r:id="rId16"/>
    <p:sldId id="270" r:id="rId17"/>
    <p:sldId id="271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20" d="100"/>
          <a:sy n="120" d="100"/>
        </p:scale>
        <p:origin x="-370" y="4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13.04.2022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13.04.2022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13.04.2022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13.04.2022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13.04.2022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13.04.2022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13.04.2022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13.04.2022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13.04.2022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13.04.2022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13.04.2022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13.04.2022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/>
              <a:t>Modul LIDÉ – položka „Osoby“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b="1" u="sng" dirty="0"/>
              <a:t>Zadání nového člena </a:t>
            </a:r>
            <a:r>
              <a:rPr lang="cs-CZ" b="1" u="sng" dirty="0" smtClean="0"/>
              <a:t>JSDHO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442122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332656"/>
            <a:ext cx="8640960" cy="6192688"/>
          </a:xfrm>
        </p:spPr>
        <p:txBody>
          <a:bodyPr>
            <a:normAutofit/>
          </a:bodyPr>
          <a:lstStyle/>
          <a:p>
            <a:pPr marL="0" lvl="0" indent="0" algn="ctr">
              <a:buNone/>
            </a:pPr>
            <a:r>
              <a:rPr lang="cs-CZ" b="1" u="sng" dirty="0"/>
              <a:t>Před zadáním nového člena</a:t>
            </a:r>
          </a:p>
          <a:p>
            <a:pPr marL="0" indent="0">
              <a:buNone/>
            </a:pPr>
            <a:endParaRPr lang="cs-CZ" sz="2400" dirty="0"/>
          </a:p>
          <a:p>
            <a:pPr marL="457200" lvl="0" indent="-457200">
              <a:buFont typeface="+mj-lt"/>
              <a:buAutoNum type="arabicPeriod"/>
            </a:pPr>
            <a:r>
              <a:rPr lang="cs-CZ" sz="2800" b="1" u="sng" dirty="0" smtClean="0">
                <a:solidFill>
                  <a:srgbClr val="FF0000"/>
                </a:solidFill>
              </a:rPr>
              <a:t>Zjistit</a:t>
            </a:r>
            <a:r>
              <a:rPr lang="cs-CZ" sz="2800" b="1" u="sng" dirty="0">
                <a:solidFill>
                  <a:srgbClr val="FF0000"/>
                </a:solidFill>
              </a:rPr>
              <a:t>, zda není evidován v jiné JSDHO </a:t>
            </a:r>
            <a:r>
              <a:rPr lang="cs-CZ" sz="2800" b="1" u="sng" dirty="0" smtClean="0">
                <a:solidFill>
                  <a:srgbClr val="FF0000"/>
                </a:solidFill>
              </a:rPr>
              <a:t>!!!!!!!!!!!!!!!!     </a:t>
            </a:r>
            <a:r>
              <a:rPr lang="cs-CZ" sz="2800" dirty="0" smtClean="0"/>
              <a:t>– </a:t>
            </a:r>
            <a:r>
              <a:rPr lang="cs-CZ" sz="2800" dirty="0"/>
              <a:t>pokud ano, kontaktovat administrátora této JSDHO, aby zpřístupnil osobu pro novou JSDHO – když to udělá, osoba se automaticky uloží v databázi nové JSDHO</a:t>
            </a:r>
            <a:r>
              <a:rPr lang="cs-CZ" sz="2800" b="1" dirty="0"/>
              <a:t> </a:t>
            </a:r>
            <a:endParaRPr lang="cs-CZ" sz="2800" b="1" dirty="0" smtClean="0"/>
          </a:p>
          <a:p>
            <a:pPr marL="457200" lvl="0" indent="-457200">
              <a:buFont typeface="+mj-lt"/>
              <a:buAutoNum type="arabicPeriod"/>
            </a:pPr>
            <a:endParaRPr lang="cs-CZ" sz="900" dirty="0"/>
          </a:p>
          <a:p>
            <a:pPr marL="457200" lvl="0" indent="-457200">
              <a:buFont typeface="+mj-lt"/>
              <a:buAutoNum type="arabicPeriod"/>
            </a:pPr>
            <a:r>
              <a:rPr lang="cs-CZ" sz="2800" b="1" u="sng" dirty="0" smtClean="0">
                <a:solidFill>
                  <a:srgbClr val="FF0000"/>
                </a:solidFill>
              </a:rPr>
              <a:t>Zjistit</a:t>
            </a:r>
            <a:r>
              <a:rPr lang="cs-CZ" sz="2800" b="1" u="sng" dirty="0">
                <a:solidFill>
                  <a:srgbClr val="FF0000"/>
                </a:solidFill>
              </a:rPr>
              <a:t>, zda už v minulosti nebyl ve vlastní JSDHO</a:t>
            </a:r>
            <a:r>
              <a:rPr lang="cs-CZ" sz="2800" u="sng" dirty="0">
                <a:solidFill>
                  <a:srgbClr val="FF0000"/>
                </a:solidFill>
              </a:rPr>
              <a:t> </a:t>
            </a:r>
            <a:r>
              <a:rPr lang="cs-CZ" sz="2800" b="1" u="sng" dirty="0" smtClean="0">
                <a:solidFill>
                  <a:srgbClr val="FF0000"/>
                </a:solidFill>
              </a:rPr>
              <a:t>evidován !!!!!!!!!!!!!!!!!!!!!! </a:t>
            </a:r>
            <a:r>
              <a:rPr lang="cs-CZ" sz="2800" b="1" dirty="0" smtClean="0"/>
              <a:t>                                                                                 </a:t>
            </a:r>
            <a:r>
              <a:rPr lang="cs-CZ" sz="2800" dirty="0" smtClean="0"/>
              <a:t>– </a:t>
            </a:r>
            <a:r>
              <a:rPr lang="cs-CZ" sz="2800" dirty="0"/>
              <a:t>pokud ano, je patrně v zneplatněných a jeho zápis je potřeba </a:t>
            </a:r>
            <a:r>
              <a:rPr lang="cs-CZ" sz="2800" dirty="0" smtClean="0"/>
              <a:t>pouze </a:t>
            </a:r>
            <a:r>
              <a:rPr lang="cs-CZ" sz="2800" dirty="0" err="1" smtClean="0"/>
              <a:t>zplatnit</a:t>
            </a:r>
            <a:r>
              <a:rPr lang="cs-CZ" sz="2800" dirty="0" smtClean="0"/>
              <a:t>.</a:t>
            </a:r>
          </a:p>
          <a:p>
            <a:pPr marL="457200" lvl="0" indent="-457200">
              <a:buFont typeface="+mj-lt"/>
              <a:buAutoNum type="arabicPeriod"/>
            </a:pPr>
            <a:endParaRPr lang="cs-CZ" sz="900" dirty="0" smtClean="0"/>
          </a:p>
          <a:p>
            <a:pPr marL="457200" lvl="0" indent="-457200">
              <a:buFont typeface="+mj-lt"/>
              <a:buAutoNum type="arabicPeriod"/>
            </a:pPr>
            <a:r>
              <a:rPr lang="cs-CZ" sz="2800" b="1" u="sng" dirty="0" smtClean="0">
                <a:solidFill>
                  <a:srgbClr val="FF0000"/>
                </a:solidFill>
              </a:rPr>
              <a:t>Nikdy nepřepisovat jednu osobu na jinou osobou !!!!!!</a:t>
            </a:r>
            <a:endParaRPr lang="cs-CZ" sz="2800" b="1" u="sng" dirty="0">
              <a:solidFill>
                <a:srgbClr val="FF0000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64876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843808" y="312887"/>
            <a:ext cx="395332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 smtClean="0"/>
              <a:t>Postup zadání nové osoby</a:t>
            </a:r>
            <a:endParaRPr lang="cs-CZ" sz="2800" dirty="0"/>
          </a:p>
        </p:txBody>
      </p:sp>
      <p:sp>
        <p:nvSpPr>
          <p:cNvPr id="3" name="Obdélník 2"/>
          <p:cNvSpPr/>
          <p:nvPr/>
        </p:nvSpPr>
        <p:spPr>
          <a:xfrm>
            <a:off x="323525" y="908720"/>
            <a:ext cx="332892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/>
              <a:t>- otevřít položku „Osoby“</a:t>
            </a:r>
          </a:p>
        </p:txBody>
      </p:sp>
      <p:pic>
        <p:nvPicPr>
          <p:cNvPr id="5" name="Obrázek 4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1556792"/>
            <a:ext cx="9144000" cy="5301208"/>
          </a:xfrm>
          <a:prstGeom prst="rect">
            <a:avLst/>
          </a:prstGeom>
        </p:spPr>
      </p:pic>
      <p:cxnSp>
        <p:nvCxnSpPr>
          <p:cNvPr id="6" name="Přímá spojnice se šipkou 5"/>
          <p:cNvCxnSpPr/>
          <p:nvPr/>
        </p:nvCxnSpPr>
        <p:spPr>
          <a:xfrm flipH="1" flipV="1">
            <a:off x="1556723" y="2423939"/>
            <a:ext cx="237490" cy="219075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60055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3528" y="476672"/>
            <a:ext cx="212481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400" dirty="0" smtClean="0"/>
              <a:t>- objeví </a:t>
            </a:r>
            <a:r>
              <a:rPr lang="cs-CZ" sz="2400" dirty="0"/>
              <a:t>se toto:</a:t>
            </a:r>
          </a:p>
        </p:txBody>
      </p:sp>
      <p:pic>
        <p:nvPicPr>
          <p:cNvPr id="3" name="Obrázek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1196752"/>
            <a:ext cx="9144000" cy="5661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1024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3528" y="476672"/>
            <a:ext cx="820891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2400" dirty="0" smtClean="0"/>
              <a:t>- dát „Nová“</a:t>
            </a:r>
            <a:endParaRPr lang="cs-CZ" sz="2400" dirty="0"/>
          </a:p>
        </p:txBody>
      </p:sp>
      <p:pic>
        <p:nvPicPr>
          <p:cNvPr id="8" name="Obrázek 7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1196752"/>
            <a:ext cx="9144000" cy="5661247"/>
          </a:xfrm>
          <a:prstGeom prst="rect">
            <a:avLst/>
          </a:prstGeom>
        </p:spPr>
      </p:pic>
      <p:cxnSp>
        <p:nvCxnSpPr>
          <p:cNvPr id="6" name="Přímá spojnice se šipkou 5"/>
          <p:cNvCxnSpPr/>
          <p:nvPr/>
        </p:nvCxnSpPr>
        <p:spPr>
          <a:xfrm flipH="1" flipV="1">
            <a:off x="1691680" y="2348880"/>
            <a:ext cx="237490" cy="219075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15456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8" y="1790700"/>
            <a:ext cx="9126537" cy="5038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/>
          <p:cNvSpPr/>
          <p:nvPr/>
        </p:nvSpPr>
        <p:spPr>
          <a:xfrm>
            <a:off x="395537" y="476672"/>
            <a:ext cx="864096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cs-CZ" sz="2400" dirty="0" smtClean="0"/>
              <a:t>- </a:t>
            </a:r>
            <a:r>
              <a:rPr lang="cs-CZ" sz="2400" dirty="0"/>
              <a:t>v „Základní údaje“ </a:t>
            </a:r>
            <a:r>
              <a:rPr lang="cs-CZ" sz="2400" b="1" u="sng" dirty="0"/>
              <a:t>povinně vyplnit </a:t>
            </a:r>
            <a:r>
              <a:rPr lang="cs-CZ" sz="2400" b="1" u="sng" dirty="0">
                <a:solidFill>
                  <a:srgbClr val="FF0000"/>
                </a:solidFill>
              </a:rPr>
              <a:t>jméno, příjmení, datum narození a funkci</a:t>
            </a:r>
            <a:r>
              <a:rPr lang="cs-CZ" sz="2400" dirty="0"/>
              <a:t> (dále lze vyplnit zda je nositelem </a:t>
            </a:r>
            <a:r>
              <a:rPr lang="cs-CZ" sz="2400" dirty="0" err="1"/>
              <a:t>dých</a:t>
            </a:r>
            <a:r>
              <a:rPr lang="cs-CZ" sz="2400" dirty="0"/>
              <a:t>. techniky, datum zdravotní prohlídky, ŘP atd.)</a:t>
            </a:r>
          </a:p>
        </p:txBody>
      </p:sp>
      <p:cxnSp>
        <p:nvCxnSpPr>
          <p:cNvPr id="5" name="Přímá spojnice se šipkou 4"/>
          <p:cNvCxnSpPr/>
          <p:nvPr/>
        </p:nvCxnSpPr>
        <p:spPr>
          <a:xfrm flipH="1" flipV="1">
            <a:off x="4597272" y="3776663"/>
            <a:ext cx="237490" cy="219075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se šipkou 5"/>
          <p:cNvCxnSpPr/>
          <p:nvPr/>
        </p:nvCxnSpPr>
        <p:spPr>
          <a:xfrm flipH="1" flipV="1">
            <a:off x="4659630" y="3929063"/>
            <a:ext cx="237490" cy="219075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 flipH="1" flipV="1">
            <a:off x="4778375" y="4581049"/>
            <a:ext cx="237490" cy="219075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se šipkou 7"/>
          <p:cNvCxnSpPr/>
          <p:nvPr/>
        </p:nvCxnSpPr>
        <p:spPr>
          <a:xfrm flipH="1" flipV="1">
            <a:off x="4720462" y="4347686"/>
            <a:ext cx="237490" cy="219075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>
            <a:off x="4139952" y="4498181"/>
            <a:ext cx="179070" cy="192405"/>
          </a:xfrm>
          <a:prstGeom prst="straightConnector1">
            <a:avLst/>
          </a:prstGeom>
          <a:ln w="28575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 flipH="1" flipV="1">
            <a:off x="4841920" y="5090199"/>
            <a:ext cx="156845" cy="133985"/>
          </a:xfrm>
          <a:prstGeom prst="straightConnector1">
            <a:avLst/>
          </a:prstGeom>
          <a:ln w="28575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/>
          <p:nvPr/>
        </p:nvCxnSpPr>
        <p:spPr>
          <a:xfrm flipH="1" flipV="1">
            <a:off x="4834762" y="4869160"/>
            <a:ext cx="156845" cy="133985"/>
          </a:xfrm>
          <a:prstGeom prst="straightConnector1">
            <a:avLst/>
          </a:prstGeom>
          <a:ln w="28575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 flipH="1" flipV="1">
            <a:off x="3419872" y="3557588"/>
            <a:ext cx="237490" cy="219075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36558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74" y="1790700"/>
            <a:ext cx="9145588" cy="5067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/>
          <p:cNvSpPr/>
          <p:nvPr/>
        </p:nvSpPr>
        <p:spPr>
          <a:xfrm>
            <a:off x="395536" y="476672"/>
            <a:ext cx="864096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cs-CZ" sz="2400" dirty="0" smtClean="0"/>
              <a:t>- </a:t>
            </a:r>
            <a:r>
              <a:rPr lang="cs-CZ" sz="2400" dirty="0"/>
              <a:t>v „Adresa“ dát „Editovat“ </a:t>
            </a:r>
          </a:p>
        </p:txBody>
      </p:sp>
      <p:cxnSp>
        <p:nvCxnSpPr>
          <p:cNvPr id="8" name="Přímá spojnice se šipkou 7"/>
          <p:cNvCxnSpPr/>
          <p:nvPr/>
        </p:nvCxnSpPr>
        <p:spPr>
          <a:xfrm flipH="1" flipV="1">
            <a:off x="3923928" y="5373216"/>
            <a:ext cx="237490" cy="219075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 flipH="1" flipV="1">
            <a:off x="3805183" y="3957638"/>
            <a:ext cx="237490" cy="219075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65934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95536" y="476672"/>
            <a:ext cx="864096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cs-CZ" sz="2400" dirty="0" smtClean="0"/>
              <a:t>a </a:t>
            </a:r>
            <a:r>
              <a:rPr lang="cs-CZ" sz="2400" dirty="0"/>
              <a:t>napsáním </a:t>
            </a:r>
            <a:r>
              <a:rPr lang="cs-CZ" sz="2400" dirty="0" smtClean="0"/>
              <a:t>názvu obce, ulice </a:t>
            </a:r>
            <a:r>
              <a:rPr lang="cs-CZ" sz="2400" dirty="0"/>
              <a:t>a č.p. se postupně zobrazuje výběr (u názvu, který má v ČR více obcí, je třeba nejdřív začít okresem), z nějž vyberu přesnou adresu a dám „OK“</a:t>
            </a: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90806"/>
            <a:ext cx="9144000" cy="50671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4" name="Přímá spojnice se šipkou 3"/>
          <p:cNvCxnSpPr/>
          <p:nvPr/>
        </p:nvCxnSpPr>
        <p:spPr>
          <a:xfrm flipH="1" flipV="1">
            <a:off x="4527813" y="4509120"/>
            <a:ext cx="237490" cy="219075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Přímá spojnice se šipkou 4"/>
          <p:cNvCxnSpPr/>
          <p:nvPr/>
        </p:nvCxnSpPr>
        <p:spPr>
          <a:xfrm flipH="1" flipV="1">
            <a:off x="5580112" y="5805264"/>
            <a:ext cx="237490" cy="219075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02074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5" y="1720849"/>
            <a:ext cx="9144000" cy="51371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/>
          <p:cNvSpPr/>
          <p:nvPr/>
        </p:nvSpPr>
        <p:spPr>
          <a:xfrm>
            <a:off x="395536" y="476672"/>
            <a:ext cx="864096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cs-CZ" sz="2400" dirty="0" smtClean="0"/>
              <a:t>- </a:t>
            </a:r>
            <a:r>
              <a:rPr lang="cs-CZ" sz="2400" dirty="0"/>
              <a:t>v </a:t>
            </a:r>
            <a:r>
              <a:rPr lang="cs-CZ" sz="2400" dirty="0" smtClean="0"/>
              <a:t>„Kontakty“ </a:t>
            </a:r>
            <a:r>
              <a:rPr lang="cs-CZ" sz="2400" dirty="0"/>
              <a:t>dát </a:t>
            </a:r>
            <a:r>
              <a:rPr lang="cs-CZ" sz="2400" dirty="0" smtClean="0"/>
              <a:t>„</a:t>
            </a:r>
            <a:r>
              <a:rPr lang="cs-CZ" sz="2400" dirty="0" smtClean="0">
                <a:solidFill>
                  <a:srgbClr val="FF0000"/>
                </a:solidFill>
              </a:rPr>
              <a:t>Přidat telefon</a:t>
            </a:r>
            <a:r>
              <a:rPr lang="cs-CZ" sz="2400" dirty="0" smtClean="0"/>
              <a:t>“ (</a:t>
            </a:r>
            <a:r>
              <a:rPr lang="cs-CZ" sz="2400" u="sng" dirty="0" smtClean="0"/>
              <a:t>povinný údaj u velitelů a strojníků)</a:t>
            </a:r>
            <a:r>
              <a:rPr lang="cs-CZ" sz="2400" dirty="0" smtClean="0"/>
              <a:t> </a:t>
            </a:r>
            <a:endParaRPr lang="cs-CZ" sz="2400" dirty="0"/>
          </a:p>
        </p:txBody>
      </p:sp>
      <p:cxnSp>
        <p:nvCxnSpPr>
          <p:cNvPr id="5" name="Přímá spojnice se šipkou 4"/>
          <p:cNvCxnSpPr/>
          <p:nvPr/>
        </p:nvCxnSpPr>
        <p:spPr>
          <a:xfrm flipH="1" flipV="1">
            <a:off x="4290323" y="3933056"/>
            <a:ext cx="237490" cy="219075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se šipkou 5"/>
          <p:cNvCxnSpPr/>
          <p:nvPr/>
        </p:nvCxnSpPr>
        <p:spPr>
          <a:xfrm flipH="1" flipV="1">
            <a:off x="3491880" y="5229200"/>
            <a:ext cx="237490" cy="219075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52576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70" y="1709956"/>
            <a:ext cx="9143999" cy="51480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/>
          <p:cNvSpPr/>
          <p:nvPr/>
        </p:nvSpPr>
        <p:spPr>
          <a:xfrm>
            <a:off x="395536" y="476672"/>
            <a:ext cx="864096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cs-CZ" sz="2400" dirty="0" smtClean="0"/>
              <a:t>- vybrat „typ telefonu“ , napsat </a:t>
            </a:r>
            <a:r>
              <a:rPr lang="cs-CZ" sz="2400" b="1" u="sng" dirty="0" smtClean="0">
                <a:solidFill>
                  <a:srgbClr val="FF0000"/>
                </a:solidFill>
              </a:rPr>
              <a:t>tel. číslo bez předvolby (= pouze 9 číslic !!!!!!!) a mezer</a:t>
            </a:r>
            <a:r>
              <a:rPr lang="cs-CZ" sz="2400" b="1" dirty="0" smtClean="0">
                <a:solidFill>
                  <a:srgbClr val="FF0000"/>
                </a:solidFill>
              </a:rPr>
              <a:t> </a:t>
            </a:r>
            <a:r>
              <a:rPr lang="cs-CZ" sz="2400" dirty="0" smtClean="0"/>
              <a:t>,</a:t>
            </a:r>
            <a:r>
              <a:rPr lang="cs-CZ" sz="2400" b="1" dirty="0" smtClean="0">
                <a:solidFill>
                  <a:srgbClr val="FF0000"/>
                </a:solidFill>
              </a:rPr>
              <a:t> </a:t>
            </a:r>
            <a:r>
              <a:rPr lang="cs-CZ" sz="2400" dirty="0" smtClean="0"/>
              <a:t>odkliknout „</a:t>
            </a:r>
            <a:r>
              <a:rPr lang="cs-CZ" sz="2400" dirty="0" err="1" smtClean="0"/>
              <a:t>Pref</a:t>
            </a:r>
            <a:r>
              <a:rPr lang="cs-CZ" sz="2400" dirty="0" smtClean="0"/>
              <a:t>. SMS“ a křížkem zavřít</a:t>
            </a:r>
            <a:endParaRPr lang="cs-CZ" sz="2400" dirty="0"/>
          </a:p>
        </p:txBody>
      </p:sp>
      <p:cxnSp>
        <p:nvCxnSpPr>
          <p:cNvPr id="4" name="Přímá spojnice se šipkou 3"/>
          <p:cNvCxnSpPr/>
          <p:nvPr/>
        </p:nvCxnSpPr>
        <p:spPr>
          <a:xfrm flipH="1" flipV="1">
            <a:off x="4463524" y="4531592"/>
            <a:ext cx="237490" cy="219075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Přímá spojnice se šipkou 4"/>
          <p:cNvCxnSpPr/>
          <p:nvPr/>
        </p:nvCxnSpPr>
        <p:spPr>
          <a:xfrm flipH="1" flipV="1">
            <a:off x="5364088" y="4327574"/>
            <a:ext cx="237490" cy="219075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se šipkou 5"/>
          <p:cNvCxnSpPr/>
          <p:nvPr/>
        </p:nvCxnSpPr>
        <p:spPr>
          <a:xfrm flipH="1" flipV="1">
            <a:off x="4089926" y="4941168"/>
            <a:ext cx="237490" cy="219075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 flipH="1" flipV="1">
            <a:off x="5796136" y="3933056"/>
            <a:ext cx="237490" cy="219075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73771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95536" y="476672"/>
            <a:ext cx="864096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cs-CZ" sz="2400" dirty="0" smtClean="0"/>
              <a:t>- </a:t>
            </a:r>
            <a:r>
              <a:rPr lang="cs-CZ" sz="2400" dirty="0"/>
              <a:t>v </a:t>
            </a:r>
            <a:r>
              <a:rPr lang="cs-CZ" sz="2400" dirty="0" smtClean="0"/>
              <a:t>„Kontakty“ </a:t>
            </a:r>
            <a:r>
              <a:rPr lang="cs-CZ" sz="2400" dirty="0"/>
              <a:t>dát </a:t>
            </a:r>
            <a:r>
              <a:rPr lang="cs-CZ" sz="2400" dirty="0" smtClean="0"/>
              <a:t>„</a:t>
            </a:r>
            <a:r>
              <a:rPr lang="cs-CZ" sz="2400" dirty="0" smtClean="0">
                <a:solidFill>
                  <a:srgbClr val="FF0000"/>
                </a:solidFill>
              </a:rPr>
              <a:t>Přidat email</a:t>
            </a:r>
            <a:r>
              <a:rPr lang="cs-CZ" sz="2400" dirty="0" smtClean="0"/>
              <a:t>“ (</a:t>
            </a:r>
            <a:r>
              <a:rPr lang="cs-CZ" sz="2400" u="sng" dirty="0" smtClean="0"/>
              <a:t>povinný údaj u velitelů)</a:t>
            </a:r>
            <a:r>
              <a:rPr lang="cs-CZ" sz="2400" dirty="0" smtClean="0"/>
              <a:t> </a:t>
            </a:r>
            <a:endParaRPr lang="cs-CZ" sz="2400" dirty="0"/>
          </a:p>
        </p:txBody>
      </p:sp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5" y="1720849"/>
            <a:ext cx="9144000" cy="51371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4" name="Přímá spojnice se šipkou 3"/>
          <p:cNvCxnSpPr/>
          <p:nvPr/>
        </p:nvCxnSpPr>
        <p:spPr>
          <a:xfrm flipH="1" flipV="1">
            <a:off x="3635896" y="6453336"/>
            <a:ext cx="237490" cy="219075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47141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739554"/>
            <a:ext cx="9143999" cy="51329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/>
          <p:cNvSpPr/>
          <p:nvPr/>
        </p:nvSpPr>
        <p:spPr>
          <a:xfrm>
            <a:off x="395536" y="476672"/>
            <a:ext cx="864096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cs-CZ" sz="2400" dirty="0" smtClean="0"/>
              <a:t>- napsat e-mailovou adresu, </a:t>
            </a:r>
            <a:r>
              <a:rPr lang="cs-CZ" sz="2400" dirty="0"/>
              <a:t>odkliknout „</a:t>
            </a:r>
            <a:r>
              <a:rPr lang="cs-CZ" sz="2400" dirty="0" smtClean="0"/>
              <a:t>Preferovaný“ a křížkem zavřít</a:t>
            </a:r>
            <a:endParaRPr lang="cs-CZ" sz="2400" dirty="0"/>
          </a:p>
        </p:txBody>
      </p:sp>
      <p:cxnSp>
        <p:nvCxnSpPr>
          <p:cNvPr id="4" name="Přímá spojnice se šipkou 3"/>
          <p:cNvCxnSpPr/>
          <p:nvPr/>
        </p:nvCxnSpPr>
        <p:spPr>
          <a:xfrm flipH="1" flipV="1">
            <a:off x="4534644" y="4495946"/>
            <a:ext cx="237490" cy="219075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Přímá spojnice se šipkou 4"/>
          <p:cNvCxnSpPr/>
          <p:nvPr/>
        </p:nvCxnSpPr>
        <p:spPr>
          <a:xfrm flipH="1" flipV="1">
            <a:off x="4067944" y="4793529"/>
            <a:ext cx="237490" cy="219075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se šipkou 5"/>
          <p:cNvCxnSpPr/>
          <p:nvPr/>
        </p:nvCxnSpPr>
        <p:spPr>
          <a:xfrm flipH="1" flipV="1">
            <a:off x="5796136" y="4086932"/>
            <a:ext cx="237490" cy="219075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63493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3" y="1726137"/>
            <a:ext cx="9123487" cy="5131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/>
          <p:cNvSpPr/>
          <p:nvPr/>
        </p:nvSpPr>
        <p:spPr>
          <a:xfrm>
            <a:off x="395536" y="476672"/>
            <a:ext cx="864096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cs-CZ" sz="2400" dirty="0" smtClean="0"/>
              <a:t>- v „Způsobilost“ nic zadat nelze, zobrazují se pouze kurzy zadané HZS kraje </a:t>
            </a:r>
            <a:endParaRPr lang="cs-CZ" sz="2400" dirty="0"/>
          </a:p>
        </p:txBody>
      </p:sp>
      <p:cxnSp>
        <p:nvCxnSpPr>
          <p:cNvPr id="4" name="Přímá spojnice se šipkou 3"/>
          <p:cNvCxnSpPr/>
          <p:nvPr/>
        </p:nvCxnSpPr>
        <p:spPr>
          <a:xfrm flipH="1" flipV="1">
            <a:off x="4716016" y="3501008"/>
            <a:ext cx="237490" cy="219075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29471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95536" y="476672"/>
            <a:ext cx="864096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cs-CZ" sz="2400" dirty="0" smtClean="0"/>
              <a:t>- pokud je vše vyplněno, dát „Uložit“ a osoba se objeví v seznamu</a:t>
            </a:r>
            <a:endParaRPr lang="cs-CZ" sz="2400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50491"/>
            <a:ext cx="9144000" cy="5107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4" name="Přímá spojnice se šipkou 3"/>
          <p:cNvCxnSpPr/>
          <p:nvPr/>
        </p:nvCxnSpPr>
        <p:spPr>
          <a:xfrm flipH="1" flipV="1">
            <a:off x="3275856" y="3717032"/>
            <a:ext cx="237490" cy="219075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51101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1412776"/>
            <a:ext cx="9144000" cy="5445224"/>
          </a:xfrm>
          <a:prstGeom prst="rect">
            <a:avLst/>
          </a:prstGeom>
        </p:spPr>
      </p:pic>
      <p:sp>
        <p:nvSpPr>
          <p:cNvPr id="3" name="Obdélník 2"/>
          <p:cNvSpPr/>
          <p:nvPr/>
        </p:nvSpPr>
        <p:spPr>
          <a:xfrm>
            <a:off x="395536" y="476672"/>
            <a:ext cx="864096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cs-CZ" sz="2400" dirty="0" smtClean="0"/>
              <a:t>- </a:t>
            </a:r>
            <a:r>
              <a:rPr lang="cs-CZ" sz="2400" u="sng" dirty="0" smtClean="0">
                <a:solidFill>
                  <a:srgbClr val="FF0000"/>
                </a:solidFill>
              </a:rPr>
              <a:t>aby se o změně dozvěděl administrátor HZS </a:t>
            </a:r>
            <a:r>
              <a:rPr lang="cs-CZ" sz="2400" u="sng" dirty="0" err="1" smtClean="0">
                <a:solidFill>
                  <a:srgbClr val="FF0000"/>
                </a:solidFill>
              </a:rPr>
              <a:t>Zlk</a:t>
            </a:r>
            <a:r>
              <a:rPr lang="cs-CZ" sz="2400" u="sng" dirty="0" smtClean="0">
                <a:solidFill>
                  <a:srgbClr val="FF0000"/>
                </a:solidFill>
              </a:rPr>
              <a:t>, musí se kliknout na novou osobu a v horní liště dát „Exportovat“ </a:t>
            </a:r>
            <a:endParaRPr lang="cs-CZ" sz="2400" u="sng" dirty="0">
              <a:solidFill>
                <a:srgbClr val="FF0000"/>
              </a:solidFill>
            </a:endParaRPr>
          </a:p>
        </p:txBody>
      </p:sp>
      <p:cxnSp>
        <p:nvCxnSpPr>
          <p:cNvPr id="4" name="Přímá spojnice se šipkou 3"/>
          <p:cNvCxnSpPr/>
          <p:nvPr/>
        </p:nvCxnSpPr>
        <p:spPr>
          <a:xfrm flipH="1" flipV="1">
            <a:off x="5940152" y="2492896"/>
            <a:ext cx="237490" cy="219075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Přímá spojnice se šipkou 4"/>
          <p:cNvCxnSpPr/>
          <p:nvPr/>
        </p:nvCxnSpPr>
        <p:spPr>
          <a:xfrm flipH="1" flipV="1">
            <a:off x="2771800" y="4135388"/>
            <a:ext cx="237490" cy="219075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56068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13445" y="1484784"/>
            <a:ext cx="8424936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cs-CZ" sz="3200" u="sng" dirty="0" smtClean="0">
                <a:solidFill>
                  <a:srgbClr val="FF0000"/>
                </a:solidFill>
              </a:rPr>
              <a:t>Stejným způsobem se provádí i aktualizace dat u již zadaných členů, tzn. že každá změna se musí uložit a následně exportovat (jinak se HZS o provedených změnách nedozví)!!!!!</a:t>
            </a:r>
          </a:p>
          <a:p>
            <a:pPr lvl="0" algn="just"/>
            <a:endParaRPr lang="cs-CZ" sz="3200" u="sng" dirty="0" smtClean="0">
              <a:solidFill>
                <a:srgbClr val="FF0000"/>
              </a:solidFill>
            </a:endParaRPr>
          </a:p>
          <a:p>
            <a:pPr lvl="0" algn="just"/>
            <a:r>
              <a:rPr lang="cs-CZ" sz="3200" u="sng" dirty="0" smtClean="0">
                <a:solidFill>
                  <a:srgbClr val="FF0000"/>
                </a:solidFill>
              </a:rPr>
              <a:t>Bohužel nejde provádět hromadný export, ale musí se každá osoba exportovat jednotlivě !!!!!</a:t>
            </a:r>
            <a:endParaRPr lang="cs-CZ" sz="3200" u="sng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9148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126" y="2132856"/>
            <a:ext cx="8823749" cy="259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Význam symbolů před jmény členů JSDHO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96187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237</TotalTime>
  <Words>288</Words>
  <Application>Microsoft Office PowerPoint</Application>
  <PresentationFormat>Předvádění na obrazovce (4:3)</PresentationFormat>
  <Paragraphs>27</Paragraphs>
  <Slides>17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Motiv sady Office</vt:lpstr>
      <vt:lpstr>Modul LIDÉ – položka „Osoby“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Význam symbolů před jmény členů JSDHO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Ing. Petr Materna</dc:creator>
  <cp:lastModifiedBy>Ing. Petr Materna</cp:lastModifiedBy>
  <cp:revision>18</cp:revision>
  <dcterms:created xsi:type="dcterms:W3CDTF">2021-11-30T12:03:11Z</dcterms:created>
  <dcterms:modified xsi:type="dcterms:W3CDTF">2022-04-13T06:41:29Z</dcterms:modified>
</cp:coreProperties>
</file>