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9472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523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694E-2452-4424-82BD-47DB189F17B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27A37-59E4-433C-941E-E8C5DF4E9B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0311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694E-2452-4424-82BD-47DB189F17B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27A37-59E4-433C-941E-E8C5DF4E9B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83747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694E-2452-4424-82BD-47DB189F17B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27A37-59E4-433C-941E-E8C5DF4E9B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2943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694E-2452-4424-82BD-47DB189F17B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27A37-59E4-433C-941E-E8C5DF4E9B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1881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694E-2452-4424-82BD-47DB189F17B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27A37-59E4-433C-941E-E8C5DF4E9B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1592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694E-2452-4424-82BD-47DB189F17B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27A37-59E4-433C-941E-E8C5DF4E9B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263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694E-2452-4424-82BD-47DB189F17B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27A37-59E4-433C-941E-E8C5DF4E9B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6694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694E-2452-4424-82BD-47DB189F17B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27A37-59E4-433C-941E-E8C5DF4E9B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1588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694E-2452-4424-82BD-47DB189F17B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27A37-59E4-433C-941E-E8C5DF4E9B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9458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694E-2452-4424-82BD-47DB189F17B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27A37-59E4-433C-941E-E8C5DF4E9B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1204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694E-2452-4424-82BD-47DB189F17B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27A37-59E4-433C-941E-E8C5DF4E9B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1410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2694E-2452-4424-82BD-47DB189F17B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27A37-59E4-433C-941E-E8C5DF4E9B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2694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2000" dirty="0" smtClean="0"/>
              <a:t>                                   </a:t>
            </a:r>
            <a:r>
              <a:rPr lang="cs-CZ" sz="2400" b="1" dirty="0" smtClean="0"/>
              <a:t>International </a:t>
            </a:r>
            <a:r>
              <a:rPr lang="cs-CZ" sz="2400" b="1" dirty="0" err="1" smtClean="0"/>
              <a:t>Committee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of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Blue </a:t>
            </a:r>
            <a:r>
              <a:rPr lang="cs-CZ" sz="2400" b="1" dirty="0" err="1" smtClean="0"/>
              <a:t>Shield</a:t>
            </a:r>
            <a:r>
              <a:rPr lang="cs-CZ" sz="2400" dirty="0" smtClean="0"/>
              <a:t> (ICBS)</a:t>
            </a: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2000" dirty="0" smtClean="0"/>
              <a:t>M             </a:t>
            </a:r>
            <a:r>
              <a:rPr lang="cs-CZ" sz="2400" dirty="0" smtClean="0"/>
              <a:t> Mezinárodní komitét Modrého štítu</a:t>
            </a:r>
            <a:endParaRPr lang="cs-CZ" sz="2400" dirty="0"/>
          </a:p>
        </p:txBody>
      </p:sp>
      <p:pic>
        <p:nvPicPr>
          <p:cNvPr id="4" name="Obrázek 3"/>
          <p:cNvPicPr/>
          <p:nvPr/>
        </p:nvPicPr>
        <p:blipFill>
          <a:blip r:embed="rId2"/>
          <a:stretch>
            <a:fillRect/>
          </a:stretch>
        </p:blipFill>
        <p:spPr>
          <a:xfrm>
            <a:off x="1115616" y="2427772"/>
            <a:ext cx="1440160" cy="204343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843808" y="4464713"/>
            <a:ext cx="4896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m</a:t>
            </a:r>
            <a:r>
              <a:rPr lang="cs-CZ" sz="2000" dirty="0" smtClean="0"/>
              <a:t>ezinárodní nevládní organizace afilovaná k UNESCO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071299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800" dirty="0"/>
              <a:t>International </a:t>
            </a:r>
            <a:r>
              <a:rPr lang="cs-CZ" sz="2800" dirty="0" err="1"/>
              <a:t>Committee</a:t>
            </a:r>
            <a:r>
              <a:rPr lang="cs-CZ" sz="2800" dirty="0"/>
              <a:t> </a:t>
            </a:r>
            <a:r>
              <a:rPr lang="cs-CZ" sz="2800" dirty="0" err="1"/>
              <a:t>of</a:t>
            </a:r>
            <a:r>
              <a:rPr lang="cs-CZ" sz="2800" dirty="0"/>
              <a:t> </a:t>
            </a:r>
            <a:r>
              <a:rPr lang="cs-CZ" sz="2800" dirty="0" err="1"/>
              <a:t>the</a:t>
            </a:r>
            <a:r>
              <a:rPr lang="cs-CZ" sz="2800" dirty="0"/>
              <a:t> Blue </a:t>
            </a:r>
            <a:r>
              <a:rPr lang="cs-CZ" sz="2800" dirty="0" err="1"/>
              <a:t>Shield</a:t>
            </a:r>
            <a:r>
              <a:rPr lang="cs-CZ" sz="2800" dirty="0"/>
              <a:t>  (ICBS)</a:t>
            </a:r>
            <a:br>
              <a:rPr lang="cs-CZ" sz="2800" dirty="0"/>
            </a:br>
            <a:r>
              <a:rPr lang="cs-CZ" sz="2800" dirty="0"/>
              <a:t>Mezinárodní komitét Modrého štítu</a:t>
            </a:r>
            <a:br>
              <a:rPr lang="cs-CZ" sz="2800" dirty="0"/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Cíle:</a:t>
            </a:r>
          </a:p>
          <a:p>
            <a:r>
              <a:rPr lang="cs-CZ" dirty="0" smtClean="0"/>
              <a:t>Preventivní opatření na ochranu světového kulturního dědictví</a:t>
            </a:r>
          </a:p>
          <a:p>
            <a:r>
              <a:rPr lang="cs-CZ" dirty="0" smtClean="0"/>
              <a:t>Pomoc ve stavu nouze</a:t>
            </a:r>
          </a:p>
          <a:p>
            <a:r>
              <a:rPr lang="cs-CZ" dirty="0" smtClean="0"/>
              <a:t>Záchrana kulturních statků ohrožených válkou, přírodními katastrofami,                                       selháním člověka                                                  vandalismem, terorismem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55304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412776"/>
            <a:ext cx="748883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Sdružuje:</a:t>
            </a:r>
          </a:p>
          <a:p>
            <a:endParaRPr lang="cs-CZ" sz="3200" dirty="0"/>
          </a:p>
          <a:p>
            <a:r>
              <a:rPr lang="cs-CZ" sz="3200" dirty="0" smtClean="0"/>
              <a:t>Mezinárodní radu archivů</a:t>
            </a:r>
          </a:p>
          <a:p>
            <a:r>
              <a:rPr lang="cs-CZ" sz="3200" dirty="0" smtClean="0"/>
              <a:t>Mezinárodní federaci knihoven</a:t>
            </a:r>
          </a:p>
          <a:p>
            <a:r>
              <a:rPr lang="cs-CZ" sz="3200" dirty="0" smtClean="0"/>
              <a:t>Mezinárodní radu muzeí</a:t>
            </a:r>
          </a:p>
          <a:p>
            <a:r>
              <a:rPr lang="cs-CZ" sz="3200" dirty="0" smtClean="0"/>
              <a:t>Mezinárodní radu památek a lokalit</a:t>
            </a:r>
          </a:p>
          <a:p>
            <a:r>
              <a:rPr lang="cs-CZ" sz="3200" dirty="0" smtClean="0"/>
              <a:t>Mezinárodní radu audiovizuálních archivů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6973762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196752"/>
            <a:ext cx="70567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Dosavadní působení:</a:t>
            </a:r>
          </a:p>
          <a:p>
            <a:endParaRPr lang="cs-CZ" sz="2400" dirty="0"/>
          </a:p>
          <a:p>
            <a:r>
              <a:rPr lang="cs-CZ" sz="2400" dirty="0" smtClean="0"/>
              <a:t>Vznik 1996</a:t>
            </a:r>
          </a:p>
          <a:p>
            <a:r>
              <a:rPr lang="cs-CZ" sz="2400" dirty="0" smtClean="0"/>
              <a:t>Válečné střety na Balkáně</a:t>
            </a:r>
          </a:p>
          <a:p>
            <a:r>
              <a:rPr lang="cs-CZ" sz="2400" dirty="0" smtClean="0"/>
              <a:t>Kampaň na podporu uměleckých a historických památek v Afghánistánu, </a:t>
            </a:r>
            <a:r>
              <a:rPr lang="cs-CZ" sz="2400" dirty="0" smtClean="0"/>
              <a:t>v Mali</a:t>
            </a:r>
            <a:endParaRPr lang="cs-CZ" sz="2400" dirty="0" smtClean="0"/>
          </a:p>
          <a:p>
            <a:r>
              <a:rPr lang="cs-CZ" sz="2400" dirty="0" smtClean="0"/>
              <a:t>Podpora muzeí a archeologických lokalit v Iráku, Sýrii</a:t>
            </a:r>
          </a:p>
          <a:p>
            <a:r>
              <a:rPr lang="cs-CZ" sz="2400" dirty="0" smtClean="0"/>
              <a:t>Pomoc kulturním institucím v </a:t>
            </a:r>
            <a:r>
              <a:rPr lang="cs-CZ" sz="2400" dirty="0" err="1" smtClean="0"/>
              <a:t>jv</a:t>
            </a:r>
            <a:r>
              <a:rPr lang="cs-CZ" sz="2400" dirty="0" smtClean="0"/>
              <a:t>. Asii po tsunami,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o zemětřesení na Haiti</a:t>
            </a:r>
          </a:p>
          <a:p>
            <a:endParaRPr lang="cs-CZ" sz="2400" dirty="0"/>
          </a:p>
          <a:p>
            <a:r>
              <a:rPr lang="cs-CZ" sz="2400" dirty="0" smtClean="0"/>
              <a:t>Odborný garant pro ustanovení Druhého protokolu Haagské konvence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12368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484784"/>
            <a:ext cx="6605719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Český komitét Modrého štítu</a:t>
            </a:r>
          </a:p>
          <a:p>
            <a:r>
              <a:rPr lang="cs-CZ" sz="2800" dirty="0" smtClean="0"/>
              <a:t>sdružuje zástupce</a:t>
            </a:r>
          </a:p>
          <a:p>
            <a:endParaRPr lang="cs-CZ" sz="2800" dirty="0"/>
          </a:p>
          <a:p>
            <a:r>
              <a:rPr lang="cs-CZ" sz="2800" dirty="0" smtClean="0"/>
              <a:t>Archivní správy MV ČR</a:t>
            </a:r>
          </a:p>
          <a:p>
            <a:r>
              <a:rPr lang="cs-CZ" sz="2800" dirty="0" smtClean="0"/>
              <a:t>České archivní společnosti</a:t>
            </a:r>
          </a:p>
          <a:p>
            <a:r>
              <a:rPr lang="cs-CZ" sz="2800" dirty="0" smtClean="0"/>
              <a:t>Českého výboru ICOM</a:t>
            </a:r>
          </a:p>
          <a:p>
            <a:r>
              <a:rPr lang="cs-CZ" sz="2800" dirty="0" smtClean="0"/>
              <a:t>Českého výboru ICOMOS</a:t>
            </a:r>
          </a:p>
          <a:p>
            <a:r>
              <a:rPr lang="cs-CZ" sz="2800" dirty="0" smtClean="0"/>
              <a:t>Svazu knihovníků a informačních pracovníků</a:t>
            </a:r>
          </a:p>
          <a:p>
            <a:r>
              <a:rPr lang="cs-CZ" sz="2800" dirty="0" smtClean="0"/>
              <a:t>Asociace muzeí a galerií ČR</a:t>
            </a:r>
          </a:p>
          <a:p>
            <a:r>
              <a:rPr lang="cs-CZ" sz="2800" dirty="0" smtClean="0"/>
              <a:t>Rady galerií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05529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412776"/>
            <a:ext cx="6889450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Český komitét Modrého štítu</a:t>
            </a:r>
          </a:p>
          <a:p>
            <a:endParaRPr lang="cs-CZ" sz="2800" dirty="0"/>
          </a:p>
          <a:p>
            <a:r>
              <a:rPr lang="cs-CZ" sz="2800" dirty="0" smtClean="0"/>
              <a:t>Vznikl v  r. 1999 – 2000</a:t>
            </a:r>
          </a:p>
          <a:p>
            <a:endParaRPr lang="cs-CZ" sz="2800" dirty="0"/>
          </a:p>
          <a:p>
            <a:r>
              <a:rPr lang="cs-CZ" sz="2800" dirty="0" smtClean="0"/>
              <a:t>Zakládající člen</a:t>
            </a:r>
          </a:p>
          <a:p>
            <a:r>
              <a:rPr lang="cs-CZ" sz="2800" b="1" dirty="0" smtClean="0"/>
              <a:t>Asociace národních komitétů Modrého </a:t>
            </a:r>
            <a:r>
              <a:rPr lang="cs-CZ" sz="2800" b="1" dirty="0" err="1" smtClean="0"/>
              <a:t>štitu</a:t>
            </a:r>
            <a:r>
              <a:rPr lang="cs-CZ" sz="2800" b="1" dirty="0" smtClean="0"/>
              <a:t> </a:t>
            </a:r>
            <a:r>
              <a:rPr lang="cs-CZ" sz="2800" dirty="0" smtClean="0"/>
              <a:t> </a:t>
            </a:r>
          </a:p>
          <a:p>
            <a:r>
              <a:rPr lang="cs-CZ" sz="2800" dirty="0" smtClean="0"/>
              <a:t>(Haag, 2008)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13764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1484784"/>
            <a:ext cx="655272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lain" startAt="1999"/>
            </a:pPr>
            <a:r>
              <a:rPr lang="cs-CZ" sz="2000" b="1" dirty="0" smtClean="0"/>
              <a:t> 	Zkušenosti kulturních institucí z povodní na Moravě</a:t>
            </a:r>
          </a:p>
          <a:p>
            <a:r>
              <a:rPr lang="cs-CZ" sz="2000" b="1" dirty="0" smtClean="0"/>
              <a:t>2001       Plán prevence rizik a nápravy škod způsobených 	haváriemi nebo živelními pohromami</a:t>
            </a:r>
          </a:p>
          <a:p>
            <a:r>
              <a:rPr lang="cs-CZ" sz="2000" b="1" dirty="0" smtClean="0"/>
              <a:t>2001	Problematika krizového řízení – ve spolupráci s HZS           </a:t>
            </a:r>
          </a:p>
          <a:p>
            <a:r>
              <a:rPr lang="cs-CZ" sz="2000" b="1" dirty="0" smtClean="0"/>
              <a:t>	Spolupráce archivů, knihoven, muzeí a památkové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             péče v rámci integrovaného záchranného systému</a:t>
            </a:r>
          </a:p>
          <a:p>
            <a:pPr marL="457200" indent="-457200">
              <a:buAutoNum type="arabicPlain" startAt="2002"/>
            </a:pPr>
            <a:r>
              <a:rPr lang="cs-CZ" sz="2000" b="1" dirty="0" smtClean="0"/>
              <a:t>       Ve spolupráci s HZS - Příprava evakuačních plánů 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             pro objekty archivů, knihoven, muzeí a památkové 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             péče </a:t>
            </a:r>
          </a:p>
          <a:p>
            <a:pPr marL="457200" indent="-457200">
              <a:buAutoNum type="arabicPlain" startAt="2002"/>
            </a:pPr>
            <a:r>
              <a:rPr lang="cs-CZ" sz="2000" b="1" dirty="0" smtClean="0"/>
              <a:t>       Koordinační skupina pro pomoc v době povodní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             2002</a:t>
            </a:r>
          </a:p>
          <a:p>
            <a:endParaRPr lang="cs-CZ" dirty="0" smtClean="0"/>
          </a:p>
          <a:p>
            <a:pPr marL="342900" indent="-342900">
              <a:buAutoNum type="arabicPlain" startAt="2001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91346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412776"/>
            <a:ext cx="810420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Zhodnocení zkušeností z povodní 2002</a:t>
            </a:r>
          </a:p>
          <a:p>
            <a:endParaRPr lang="cs-CZ" sz="2800" dirty="0"/>
          </a:p>
          <a:p>
            <a:r>
              <a:rPr lang="cs-CZ" sz="2800" b="1" dirty="0" smtClean="0"/>
              <a:t>Povodeň – a co dál …</a:t>
            </a:r>
            <a:r>
              <a:rPr lang="cs-CZ" sz="2800" dirty="0" smtClean="0"/>
              <a:t>, </a:t>
            </a:r>
          </a:p>
          <a:p>
            <a:r>
              <a:rPr lang="cs-CZ" sz="2800" dirty="0" smtClean="0"/>
              <a:t>listopad 2002, Národní muzeum</a:t>
            </a:r>
          </a:p>
          <a:p>
            <a:r>
              <a:rPr lang="cs-CZ" sz="2800" b="1" dirty="0" smtClean="0"/>
              <a:t>Povodně – srpen 2002</a:t>
            </a:r>
            <a:r>
              <a:rPr lang="cs-CZ" sz="2800" dirty="0" smtClean="0"/>
              <a:t>, </a:t>
            </a:r>
          </a:p>
          <a:p>
            <a:r>
              <a:rPr lang="cs-CZ" sz="2800" dirty="0" smtClean="0"/>
              <a:t>Podvýbor pro kulturní dědictví Senátu Parlamentu ČR, </a:t>
            </a:r>
          </a:p>
          <a:p>
            <a:r>
              <a:rPr lang="cs-CZ" sz="2800" dirty="0" smtClean="0"/>
              <a:t> </a:t>
            </a:r>
            <a:r>
              <a:rPr lang="cs-CZ" sz="2800" dirty="0" smtClean="0"/>
              <a:t>únor 2003</a:t>
            </a:r>
          </a:p>
          <a:p>
            <a:r>
              <a:rPr lang="cs-CZ" sz="2800" b="1" dirty="0" smtClean="0"/>
              <a:t>Zvládání krizí a jejich následků</a:t>
            </a:r>
            <a:r>
              <a:rPr lang="cs-CZ" sz="2800" dirty="0" smtClean="0"/>
              <a:t>, </a:t>
            </a:r>
          </a:p>
          <a:p>
            <a:r>
              <a:rPr lang="cs-CZ" sz="2800" dirty="0" smtClean="0"/>
              <a:t>mezinárodní konference CASLIN 7, červen 2003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771130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412776"/>
            <a:ext cx="8187819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Podpora v mimořádných situacích</a:t>
            </a:r>
          </a:p>
          <a:p>
            <a:endParaRPr lang="cs-CZ" sz="2400" dirty="0"/>
          </a:p>
          <a:p>
            <a:r>
              <a:rPr lang="cs-CZ" sz="2400" dirty="0" smtClean="0"/>
              <a:t>Tsunami v </a:t>
            </a:r>
            <a:r>
              <a:rPr lang="cs-CZ" sz="2400" dirty="0" err="1" smtClean="0"/>
              <a:t>jv</a:t>
            </a:r>
            <a:r>
              <a:rPr lang="cs-CZ" sz="2400" dirty="0" smtClean="0"/>
              <a:t>. Asii – finanční sbírka pro muzeum na Srí Lance</a:t>
            </a:r>
          </a:p>
          <a:p>
            <a:r>
              <a:rPr lang="cs-CZ" sz="2400" dirty="0"/>
              <a:t>	</a:t>
            </a:r>
            <a:r>
              <a:rPr lang="cs-CZ" sz="2400" dirty="0" smtClean="0"/>
              <a:t>	</a:t>
            </a:r>
            <a:r>
              <a:rPr lang="cs-CZ" sz="2400" dirty="0" err="1" smtClean="0"/>
              <a:t>Disaster</a:t>
            </a:r>
            <a:r>
              <a:rPr lang="cs-CZ" sz="2400" dirty="0" smtClean="0"/>
              <a:t> </a:t>
            </a:r>
            <a:r>
              <a:rPr lang="cs-CZ" sz="2400" dirty="0" err="1" smtClean="0"/>
              <a:t>Relief</a:t>
            </a:r>
            <a:r>
              <a:rPr lang="cs-CZ" sz="2400" dirty="0" smtClean="0"/>
              <a:t> </a:t>
            </a:r>
            <a:r>
              <a:rPr lang="cs-CZ" sz="2400" dirty="0" err="1" smtClean="0"/>
              <a:t>Fund</a:t>
            </a:r>
            <a:r>
              <a:rPr lang="cs-CZ" sz="2400" dirty="0" smtClean="0"/>
              <a:t>, ICOM</a:t>
            </a:r>
          </a:p>
          <a:p>
            <a:r>
              <a:rPr lang="cs-CZ" sz="2400" dirty="0" smtClean="0"/>
              <a:t>Záchrana písemností v archivu v Kolíně nad </a:t>
            </a:r>
            <a:r>
              <a:rPr lang="cs-CZ" sz="2400" dirty="0" err="1" smtClean="0"/>
              <a:t>Rýmen</a:t>
            </a:r>
            <a:endParaRPr lang="cs-CZ" sz="2400" dirty="0" smtClean="0"/>
          </a:p>
          <a:p>
            <a:r>
              <a:rPr lang="cs-CZ" sz="2400" dirty="0"/>
              <a:t>	</a:t>
            </a:r>
            <a:r>
              <a:rPr lang="cs-CZ" sz="2400" dirty="0" smtClean="0"/>
              <a:t>	Česká archivní společnost</a:t>
            </a:r>
          </a:p>
          <a:p>
            <a:r>
              <a:rPr lang="cs-CZ" sz="2400" dirty="0" smtClean="0"/>
              <a:t>Školení iráckých specialistů, pomoc restaurátorů v </a:t>
            </a:r>
            <a:r>
              <a:rPr lang="cs-CZ" sz="2400" dirty="0" err="1" smtClean="0"/>
              <a:t>Kerkúku</a:t>
            </a:r>
            <a:endParaRPr lang="cs-CZ" sz="2400" dirty="0" smtClean="0"/>
          </a:p>
          <a:p>
            <a:r>
              <a:rPr lang="cs-CZ" sz="2400" dirty="0"/>
              <a:t>	</a:t>
            </a:r>
            <a:r>
              <a:rPr lang="cs-CZ" sz="2400" dirty="0" smtClean="0"/>
              <a:t>	Fakulta restaurování  Univerzity Pardubice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		Národní archiv,  Praha, NPÚ, NM</a:t>
            </a:r>
          </a:p>
          <a:p>
            <a:r>
              <a:rPr lang="cs-CZ" sz="2400" dirty="0" smtClean="0"/>
              <a:t>Záchranné práce po požáru v archeologickém areálu Mikulčice</a:t>
            </a:r>
          </a:p>
          <a:p>
            <a:r>
              <a:rPr lang="cs-CZ" sz="2400" dirty="0"/>
              <a:t>	</a:t>
            </a:r>
            <a:r>
              <a:rPr lang="cs-CZ" sz="2400" dirty="0" smtClean="0"/>
              <a:t>	Technické muzeum Brno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387890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1628800"/>
            <a:ext cx="7493654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Preventivní opatření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Manuál první pomoci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Legislativa k požární ochraně a krizovému řízení – </a:t>
            </a:r>
          </a:p>
          <a:p>
            <a:r>
              <a:rPr lang="cs-CZ" sz="2400" dirty="0" smtClean="0"/>
              <a:t>     soupis a dokumentace ke stažení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Projekt pro vyhledávání a analýzu rizik živelních pohrom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v síti kulturních institucí (ve spolupráci s MK ČR)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Podklady pro doporučení EK k prevenci škod z povodní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Soupis kontaktních míst a prostředků pro poskytování </a:t>
            </a:r>
          </a:p>
          <a:p>
            <a:r>
              <a:rPr lang="cs-CZ" sz="2400" dirty="0" smtClean="0"/>
              <a:t>     pomoci </a:t>
            </a:r>
            <a:r>
              <a:rPr lang="cs-CZ" sz="2400" dirty="0" smtClean="0"/>
              <a:t>institucím pečujícím o kulturní dědictví </a:t>
            </a:r>
          </a:p>
          <a:p>
            <a:r>
              <a:rPr lang="cs-CZ" sz="2400" dirty="0" smtClean="0"/>
              <a:t>     v mimořádných situacích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2597260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87624" y="1700808"/>
            <a:ext cx="57606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Český komitét Modrého štítu</a:t>
            </a:r>
          </a:p>
          <a:p>
            <a:r>
              <a:rPr lang="cs-CZ" sz="2800" dirty="0" smtClean="0"/>
              <a:t>děkuje</a:t>
            </a:r>
          </a:p>
          <a:p>
            <a:r>
              <a:rPr lang="cs-CZ" sz="2800" dirty="0" smtClean="0"/>
              <a:t>Hasičskému záchrannému sboru ČR</a:t>
            </a:r>
          </a:p>
          <a:p>
            <a:r>
              <a:rPr lang="cs-CZ" sz="2800" dirty="0" smtClean="0"/>
              <a:t>za spolupráci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7983598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323</Words>
  <Application>Microsoft Office PowerPoint</Application>
  <PresentationFormat>Předvádění na obrazovce (4:3)</PresentationFormat>
  <Paragraphs>89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                                   International Committee of the Blue Shield (ICBS)</vt:lpstr>
      <vt:lpstr>International Committee of the Blue Shield  (ICBS) Mezinárodní komitét Modrého štítu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Committee of the Blue Shield (ICBS)</dc:title>
  <dc:creator>Jana</dc:creator>
  <cp:lastModifiedBy>Jana</cp:lastModifiedBy>
  <cp:revision>14</cp:revision>
  <cp:lastPrinted>2013-05-16T11:02:39Z</cp:lastPrinted>
  <dcterms:created xsi:type="dcterms:W3CDTF">2013-05-16T08:17:32Z</dcterms:created>
  <dcterms:modified xsi:type="dcterms:W3CDTF">2013-05-16T11:10:09Z</dcterms:modified>
</cp:coreProperties>
</file>